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20" r:id="rId1"/>
    <p:sldMasterId id="2147483725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345" r:id="rId7"/>
    <p:sldId id="319" r:id="rId8"/>
    <p:sldId id="331" r:id="rId9"/>
    <p:sldId id="336" r:id="rId10"/>
    <p:sldId id="338" r:id="rId11"/>
    <p:sldId id="337" r:id="rId12"/>
    <p:sldId id="341" r:id="rId13"/>
    <p:sldId id="342" r:id="rId14"/>
    <p:sldId id="343" r:id="rId15"/>
    <p:sldId id="330" r:id="rId16"/>
    <p:sldId id="332" r:id="rId17"/>
    <p:sldId id="339" r:id="rId18"/>
    <p:sldId id="333" r:id="rId19"/>
    <p:sldId id="340" r:id="rId20"/>
    <p:sldId id="344" r:id="rId21"/>
    <p:sldId id="321" r:id="rId22"/>
    <p:sldId id="316" r:id="rId23"/>
  </p:sldIdLst>
  <p:sldSz cx="10972800" cy="61722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F73FD20-32F3-41A4-A036-7E1AAE359DF0}">
  <a:tblStyle styleId="{1F73FD20-32F3-41A4-A036-7E1AAE359DF0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tcBdr/>
        <a:fill>
          <a:solidFill>
            <a:srgbClr val="CA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7" autoAdjust="0"/>
    <p:restoredTop sz="86320" autoAdjust="0"/>
  </p:normalViewPr>
  <p:slideViewPr>
    <p:cSldViewPr snapToGrid="0">
      <p:cViewPr varScale="1">
        <p:scale>
          <a:sx n="116" d="100"/>
          <a:sy n="116" d="100"/>
        </p:scale>
        <p:origin x="9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200" d="100"/>
          <a:sy n="200" d="100"/>
        </p:scale>
        <p:origin x="906" y="-3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theme" Target="../theme/theme3.xml"/><Relationship Id="rId4" Type="http://schemas.openxmlformats.org/officeDocument/2006/relationships/image" Target="../media/image11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dt" idx="10"/>
          </p:nvPr>
        </p:nvSpPr>
        <p:spPr>
          <a:xfrm>
            <a:off x="330563" y="8831578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2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Shape 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6400" y="134205"/>
            <a:ext cx="1366528" cy="507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Shape 8"/>
          <p:cNvGrpSpPr/>
          <p:nvPr/>
        </p:nvGrpSpPr>
        <p:grpSpPr>
          <a:xfrm>
            <a:off x="5591136" y="190608"/>
            <a:ext cx="1044424" cy="351480"/>
            <a:chOff x="2604423" y="247812"/>
            <a:chExt cx="1379963" cy="464399"/>
          </a:xfrm>
        </p:grpSpPr>
        <p:pic>
          <p:nvPicPr>
            <p:cNvPr id="9" name="Shape 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04423" y="456585"/>
              <a:ext cx="1379963" cy="255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Shape 1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683155" y="247812"/>
              <a:ext cx="782595" cy="21612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605457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0" name="Shape 470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37612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n-US" dirty="0"/>
              <a:t>Vector</a:t>
            </a:r>
            <a:r>
              <a:rPr lang="ko-KR" altLang="en-US" dirty="0"/>
              <a:t>들을 </a:t>
            </a:r>
            <a:r>
              <a:rPr lang="en-US" altLang="ko-KR" dirty="0"/>
              <a:t>one-hot encoding</a:t>
            </a:r>
            <a:r>
              <a:rPr lang="ko-KR" altLang="en-US" dirty="0"/>
              <a:t>하여 </a:t>
            </a:r>
            <a:r>
              <a:rPr lang="en-US" altLang="ko-KR" dirty="0"/>
              <a:t>binary classification</a:t>
            </a:r>
            <a:r>
              <a:rPr lang="ko-KR" altLang="en-US" dirty="0"/>
              <a:t>으로 바꿈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5276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n-US" altLang="ko-KR" dirty="0"/>
              <a:t>Input</a:t>
            </a:r>
            <a:r>
              <a:rPr lang="ko-KR" altLang="en-US" dirty="0"/>
              <a:t>과 </a:t>
            </a:r>
            <a:r>
              <a:rPr lang="en-US" altLang="ko-KR" dirty="0"/>
              <a:t>hidden state</a:t>
            </a:r>
            <a:r>
              <a:rPr lang="ko-KR" altLang="en-US" dirty="0"/>
              <a:t>에 각각 </a:t>
            </a:r>
            <a:r>
              <a:rPr lang="en-US" altLang="ko-KR" dirty="0"/>
              <a:t>matrix </a:t>
            </a:r>
            <a:r>
              <a:rPr lang="ko-KR" altLang="en-US" dirty="0"/>
              <a:t>연산 진행</a:t>
            </a:r>
            <a:endParaRPr lang="en-US" altLang="ko-KR" dirty="0"/>
          </a:p>
          <a:p>
            <a:pPr lvl="0">
              <a:spcBef>
                <a:spcPts val="0"/>
              </a:spcBef>
              <a:buFontTx/>
              <a:buChar char="-"/>
            </a:pPr>
            <a:r>
              <a:rPr lang="ko-KR" altLang="en-US" dirty="0"/>
              <a:t>계산된 </a:t>
            </a:r>
            <a:r>
              <a:rPr lang="en-US" dirty="0"/>
              <a:t>hidden state</a:t>
            </a:r>
            <a:r>
              <a:rPr lang="ko-KR" altLang="en-US" dirty="0"/>
              <a:t>를 다음 </a:t>
            </a:r>
            <a:r>
              <a:rPr lang="en-US" altLang="ko-KR" dirty="0"/>
              <a:t>cell</a:t>
            </a:r>
            <a:r>
              <a:rPr lang="ko-KR" altLang="en-US" dirty="0"/>
              <a:t>로 전달</a:t>
            </a:r>
            <a:endParaRPr lang="en-US" altLang="ko-KR" dirty="0"/>
          </a:p>
          <a:p>
            <a:pPr lvl="0">
              <a:spcBef>
                <a:spcPts val="0"/>
              </a:spcBef>
              <a:buFontTx/>
              <a:buChar char="-"/>
            </a:pPr>
            <a:r>
              <a:rPr lang="ko-KR" altLang="en-US" dirty="0"/>
              <a:t>깊이가 깊어지면 </a:t>
            </a:r>
            <a:r>
              <a:rPr lang="en-US" altLang="ko-KR" dirty="0"/>
              <a:t>vanishing gradient </a:t>
            </a:r>
            <a:r>
              <a:rPr lang="ko-KR" altLang="en-US" dirty="0"/>
              <a:t>발생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3346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n-US" altLang="ko-KR" dirty="0"/>
              <a:t>RNN</a:t>
            </a:r>
            <a:r>
              <a:rPr lang="ko-KR" altLang="en-US" dirty="0"/>
              <a:t>에서 문제가 되었던 </a:t>
            </a:r>
            <a:r>
              <a:rPr lang="en-US" altLang="ko-KR" dirty="0"/>
              <a:t>vanishing gradient</a:t>
            </a:r>
            <a:r>
              <a:rPr lang="ko-KR" altLang="en-US" dirty="0"/>
              <a:t>를 </a:t>
            </a:r>
            <a:r>
              <a:rPr lang="en-US" altLang="ko-KR" dirty="0"/>
              <a:t>cell state</a:t>
            </a:r>
            <a:r>
              <a:rPr lang="ko-KR" altLang="en-US" dirty="0"/>
              <a:t>를 추가하여 해결</a:t>
            </a:r>
            <a:endParaRPr lang="en-US" altLang="ko-KR" dirty="0"/>
          </a:p>
          <a:p>
            <a:pPr lvl="0">
              <a:spcBef>
                <a:spcPts val="0"/>
              </a:spcBef>
              <a:buFontTx/>
              <a:buChar char="-"/>
            </a:pPr>
            <a:r>
              <a:rPr lang="en-US" altLang="ko-KR" dirty="0"/>
              <a:t>forget</a:t>
            </a:r>
            <a:r>
              <a:rPr lang="ko-KR" altLang="en-US" dirty="0"/>
              <a:t> </a:t>
            </a:r>
            <a:r>
              <a:rPr lang="en-US" altLang="ko-KR" dirty="0"/>
              <a:t>gate,</a:t>
            </a:r>
            <a:r>
              <a:rPr lang="ko-KR" altLang="en-US" dirty="0"/>
              <a:t> </a:t>
            </a:r>
            <a:r>
              <a:rPr lang="en-US" altLang="ko-KR" dirty="0"/>
              <a:t>input</a:t>
            </a:r>
            <a:r>
              <a:rPr lang="ko-KR" altLang="en-US" dirty="0"/>
              <a:t> </a:t>
            </a:r>
            <a:r>
              <a:rPr lang="en-US" altLang="ko-KR" dirty="0"/>
              <a:t>gate</a:t>
            </a:r>
            <a:r>
              <a:rPr lang="ko-KR" altLang="en-US" dirty="0"/>
              <a:t>로 성능 향상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5766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3" name="Shape 26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01039" y="4415789"/>
                <a:ext cx="5608319" cy="418337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517514" lvl="0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LSTM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의 간소화 버전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  <a:p>
                <a:pPr marL="517514" lvl="0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와</a:t>
                </a: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를 하나의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로 합침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  <a:p>
                <a:pPr marL="517514" lvl="0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하나의 </a:t>
                </a: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gate controller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가 </a:t>
                </a: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forget, input gate 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모두 제어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  <a:p>
                <a:pPr marL="517514" lvl="0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Output gate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가 없기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가 타임 스텝마다 출력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263" name="Shape 26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01039" y="4415789"/>
                <a:ext cx="5608319" cy="4183379"/>
              </a:xfrm>
              <a:prstGeom prst="rect">
                <a:avLst/>
              </a:prstGeom>
            </p:spPr>
            <p:txBody>
              <a:bodyPr lIns="91425" tIns="91425" rIns="91425" bIns="91425" anchor="t" anchorCtr="0">
                <a:noAutofit/>
              </a:bodyPr>
              <a:lstStyle/>
              <a:p>
                <a:pPr marL="517514" lvl="0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LSTM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의 간소화 버전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  <a:p>
                <a:pPr marL="517514" lvl="0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en-US" altLang="ko-KR" sz="1800" b="1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𝒄_𝒕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와</a:t>
                </a: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en-US" altLang="ko-KR" sz="1800" b="1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𝒉_𝒕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를 하나의 벡터 </a:t>
                </a:r>
                <a:r>
                  <a:rPr lang="en-US" altLang="ko-KR" sz="1800" b="1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𝒉_𝒕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로 합침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  <a:p>
                <a:pPr marL="517514" lvl="0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하나의 </a:t>
                </a: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gate controller </a:t>
                </a:r>
                <a:r>
                  <a:rPr lang="en-US" altLang="ko-KR" sz="1800" b="1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𝒛_𝒕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가 </a:t>
                </a: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forget, input gate 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모두 제어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  <a:p>
                <a:pPr marL="517514" lvl="0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Output gate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가 없기 때문에 </a:t>
                </a:r>
                <a:r>
                  <a:rPr lang="en-US" altLang="ko-KR" sz="1800" b="1" i="0">
                    <a:solidFill>
                      <a:schemeClr val="bg2"/>
                    </a:solidFill>
                    <a:latin typeface="Cambria Math" panose="02040503050406030204" pitchFamily="18" charset="0"/>
                  </a:rPr>
                  <a:t>𝒉_𝒕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가 타임 스텝마다 출력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</p:txBody>
          </p:sp>
        </mc:Fallback>
      </mc:AlternateContent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762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5687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0538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ko-KR" altLang="en-US" dirty="0"/>
              <a:t>각 단어가 어느 부분에 </a:t>
            </a:r>
            <a:r>
              <a:rPr lang="en-US" altLang="ko-KR" dirty="0"/>
              <a:t>attention </a:t>
            </a:r>
            <a:r>
              <a:rPr lang="ko-KR" altLang="en-US" dirty="0"/>
              <a:t>되는지 확인도 가능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4681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09678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11625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ko-KR" altLang="en-US" dirty="0"/>
              <a:t>최근 </a:t>
            </a:r>
            <a:r>
              <a:rPr lang="en-US" altLang="ko-KR" dirty="0"/>
              <a:t>natural language processing</a:t>
            </a:r>
            <a:r>
              <a:rPr lang="ko-KR" altLang="en-US" dirty="0"/>
              <a:t>에서는 </a:t>
            </a:r>
            <a:r>
              <a:rPr lang="en-US" altLang="ko-KR" dirty="0"/>
              <a:t>RNN </a:t>
            </a:r>
            <a:r>
              <a:rPr lang="ko-KR" altLang="en-US" dirty="0"/>
              <a:t>계열 모델보다 </a:t>
            </a:r>
            <a:r>
              <a:rPr lang="en-US" altLang="ko-KR" dirty="0"/>
              <a:t>attention</a:t>
            </a:r>
            <a:r>
              <a:rPr lang="ko-KR" altLang="en-US" dirty="0"/>
              <a:t>으로 구성된 </a:t>
            </a:r>
            <a:r>
              <a:rPr lang="en-US" altLang="ko-KR" dirty="0"/>
              <a:t>transformer </a:t>
            </a:r>
            <a:r>
              <a:rPr lang="ko-KR" altLang="en-US" dirty="0"/>
              <a:t>계열을 많이 사용함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5872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People = Developers, Data Scientist, Engineers</a:t>
            </a:r>
            <a:endParaRPr/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Problems = Self-driving cars, healthcare issues like cancer detection, consumer services and robotics</a:t>
            </a:r>
            <a:endParaRPr/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33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AI / Deep Learning = training, optimizing and deploying deep neural networks</a:t>
            </a:r>
            <a:endParaRPr/>
          </a:p>
        </p:txBody>
      </p:sp>
      <p:sp>
        <p:nvSpPr>
          <p:cNvPr id="478" name="Shape 478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2</a:t>
            </a:fld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987528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2570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Shape 16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3" name="Shape 1683"/>
          <p:cNvSpPr txBox="1">
            <a:spLocks noGrp="1"/>
          </p:cNvSpPr>
          <p:nvPr>
            <p:ph type="body" idx="1"/>
          </p:nvPr>
        </p:nvSpPr>
        <p:spPr>
          <a:xfrm>
            <a:off x="685799" y="4343398"/>
            <a:ext cx="5486399" cy="411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4" name="Shape 1684"/>
          <p:cNvSpPr txBox="1">
            <a:spLocks noGrp="1"/>
          </p:cNvSpPr>
          <p:nvPr>
            <p:ph type="sldNum" idx="12"/>
          </p:nvPr>
        </p:nvSpPr>
        <p:spPr>
          <a:xfrm>
            <a:off x="3583535" y="8685213"/>
            <a:ext cx="2971799" cy="457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325" tIns="45650" rIns="91325" bIns="4565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Trebuchet MS"/>
              <a:buNone/>
            </a:pPr>
            <a:fld id="{00000000-1234-1234-1234-123412341234}" type="slidenum">
              <a:rPr lang="en-US" sz="1100" b="0" i="0" u="none" strike="noStrike" cap="non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21</a:t>
            </a:fld>
            <a:endParaRPr sz="1100" b="0" i="0" u="none" strike="noStrike" cap="non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047628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6714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0784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>
              <a:spcBef>
                <a:spcPts val="0"/>
              </a:spcBef>
              <a:buFontTx/>
              <a:buNone/>
            </a:pPr>
            <a:r>
              <a:rPr lang="en-US" altLang="ko-KR" dirty="0"/>
              <a:t>- Week 1 </a:t>
            </a:r>
            <a:r>
              <a:rPr lang="ko-KR" altLang="en-US" dirty="0"/>
              <a:t>실습에서 문제가 무엇인가</a:t>
            </a:r>
            <a:r>
              <a:rPr lang="en-US" altLang="ko-KR" dirty="0"/>
              <a:t>???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50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93" name="Shape 49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68352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ko-KR" altLang="en-US" dirty="0"/>
              <a:t>각 </a:t>
            </a:r>
            <a:r>
              <a:rPr lang="en-US" altLang="ko-KR" dirty="0"/>
              <a:t>cell</a:t>
            </a:r>
            <a:r>
              <a:rPr lang="ko-KR" altLang="en-US" dirty="0"/>
              <a:t>마다 계산된 </a:t>
            </a:r>
            <a:r>
              <a:rPr lang="en-US" altLang="ko-KR" dirty="0"/>
              <a:t>state</a:t>
            </a:r>
            <a:r>
              <a:rPr lang="ko-KR" altLang="en-US" dirty="0"/>
              <a:t>를 다음 </a:t>
            </a:r>
            <a:r>
              <a:rPr lang="en-US" altLang="ko-KR" dirty="0"/>
              <a:t>cell</a:t>
            </a:r>
            <a:r>
              <a:rPr lang="ko-KR" altLang="en-US" dirty="0"/>
              <a:t>로 전달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이전 정보를 유지하며 진행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187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ko-KR" altLang="en-US" dirty="0"/>
              <a:t>모든 </a:t>
            </a:r>
            <a:r>
              <a:rPr lang="en-US" altLang="ko-KR" dirty="0"/>
              <a:t>state</a:t>
            </a:r>
            <a:r>
              <a:rPr lang="ko-KR" altLang="en-US" dirty="0"/>
              <a:t>에 같은 </a:t>
            </a:r>
            <a:r>
              <a:rPr lang="en-US" altLang="ko-KR" dirty="0"/>
              <a:t>weight</a:t>
            </a:r>
            <a:r>
              <a:rPr lang="ko-KR" altLang="en-US" dirty="0"/>
              <a:t>가 적용됨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5527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FontTx/>
              <a:buChar char="-"/>
            </a:pPr>
            <a:r>
              <a:rPr lang="en-US" altLang="ko-KR" dirty="0"/>
              <a:t>Word</a:t>
            </a:r>
            <a:r>
              <a:rPr lang="ko-KR" altLang="en-US" dirty="0"/>
              <a:t>를 </a:t>
            </a:r>
            <a:r>
              <a:rPr lang="en-US" altLang="ko-KR" dirty="0"/>
              <a:t>vectorize</a:t>
            </a:r>
            <a:r>
              <a:rPr lang="ko-KR" altLang="en-US" dirty="0"/>
              <a:t>하여 예측</a:t>
            </a:r>
            <a:endParaRPr dirty="0"/>
          </a:p>
        </p:txBody>
      </p:sp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0423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 - Images">
  <p:cSld name="12_Title Slide - Images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l="-7772" t="26752" r="64278" b="-168"/>
          <a:stretch/>
        </p:blipFill>
        <p:spPr>
          <a:xfrm>
            <a:off x="0" y="0"/>
            <a:ext cx="10972799" cy="5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/>
          <p:nvPr/>
        </p:nvSpPr>
        <p:spPr>
          <a:xfrm rot="10800000" flipH="1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117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490972" y="4612301"/>
            <a:ext cx="60570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500" marR="0" lvl="1" indent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25" marR="0" lvl="2" indent="-9525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25" marR="0" lvl="3" indent="15875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25" marR="0" lvl="4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925" marR="0" lvl="5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125" marR="0" lvl="6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325" marR="0" lvl="7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525" marR="0" lvl="8" indent="1587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490972" y="3434607"/>
            <a:ext cx="6057000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44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1" name="Shape 21"/>
          <p:cNvCxnSpPr/>
          <p:nvPr/>
        </p:nvCxnSpPr>
        <p:spPr>
          <a:xfrm>
            <a:off x="583337" y="4490989"/>
            <a:ext cx="5456699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" name="Shape 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483260"/>
            <a:ext cx="2284500" cy="80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16750" y="2103033"/>
            <a:ext cx="9948600" cy="371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6" name="Shape 76"/>
          <p:cNvSpPr/>
          <p:nvPr/>
        </p:nvSpPr>
        <p:spPr>
          <a:xfrm>
            <a:off x="7049728" y="5781717"/>
            <a:ext cx="2763000" cy="248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498347" y="654352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498347" y="2111659"/>
            <a:ext cx="4945199" cy="369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2"/>
          </p:nvPr>
        </p:nvSpPr>
        <p:spPr>
          <a:xfrm>
            <a:off x="5529389" y="2111659"/>
            <a:ext cx="4945199" cy="369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•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3"/>
          </p:nvPr>
        </p:nvSpPr>
        <p:spPr>
          <a:xfrm>
            <a:off x="498347" y="1180566"/>
            <a:ext cx="9976200" cy="5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1553495" y="5352630"/>
            <a:ext cx="78657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199" cy="10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200" cy="535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2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Shape 417"/>
          <p:cNvPicPr preferRelativeResize="0"/>
          <p:nvPr/>
        </p:nvPicPr>
        <p:blipFill rotWithShape="1">
          <a:blip r:embed="rId2">
            <a:alphaModFix/>
          </a:blip>
          <a:srcRect l="-21751" b="-225"/>
          <a:stretch/>
        </p:blipFill>
        <p:spPr>
          <a:xfrm>
            <a:off x="0" y="0"/>
            <a:ext cx="10972798" cy="59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Shape 418"/>
          <p:cNvSpPr/>
          <p:nvPr/>
        </p:nvSpPr>
        <p:spPr>
          <a:xfrm rot="10800000" flipH="1"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3725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9" name="Shape 4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3902417"/>
            <a:ext cx="3232856" cy="113274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Shape 420"/>
          <p:cNvSpPr txBox="1"/>
          <p:nvPr/>
        </p:nvSpPr>
        <p:spPr>
          <a:xfrm>
            <a:off x="481652" y="5310989"/>
            <a:ext cx="3334679" cy="369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r>
              <a:rPr lang="en-US" sz="204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 - Images">
  <p:cSld name="12_Title Slide - Images">
    <p:bg>
      <p:bgPr>
        <a:solidFill>
          <a:schemeClr val="lt1"/>
        </a:solidFill>
        <a:effectLst/>
      </p:bgPr>
    </p:bg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Shape 422"/>
          <p:cNvPicPr preferRelativeResize="0"/>
          <p:nvPr/>
        </p:nvPicPr>
        <p:blipFill rotWithShape="1">
          <a:blip r:embed="rId2">
            <a:alphaModFix/>
          </a:blip>
          <a:srcRect l="-21751" b="-225"/>
          <a:stretch/>
        </p:blipFill>
        <p:spPr>
          <a:xfrm>
            <a:off x="0" y="0"/>
            <a:ext cx="10972798" cy="594249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Shape 423"/>
          <p:cNvSpPr/>
          <p:nvPr/>
        </p:nvSpPr>
        <p:spPr>
          <a:xfrm rot="10800000" flipH="1"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3725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Shape 424"/>
          <p:cNvSpPr txBox="1">
            <a:spLocks noGrp="1"/>
          </p:cNvSpPr>
          <p:nvPr>
            <p:ph type="subTitle" idx="1"/>
          </p:nvPr>
        </p:nvSpPr>
        <p:spPr>
          <a:xfrm>
            <a:off x="490972" y="4612300"/>
            <a:ext cx="6057131" cy="3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40" b="0" i="0" u="none" strike="noStrike" cap="none">
                <a:solidFill>
                  <a:srgbClr val="59595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9120" marR="0" lvl="1" indent="-7619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2040" marR="0" lvl="2" indent="-2539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6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67840" marR="0" lvl="3" indent="14986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–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8360" marR="0" lvl="4" indent="1422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5560" marR="0" lvl="5" indent="1422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760" marR="0" lvl="6" indent="14223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959" marR="0" lvl="7" indent="142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7159" marR="0" lvl="8" indent="14224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490972" y="3434607"/>
            <a:ext cx="6057131" cy="98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Trebuchet MS"/>
              <a:buNone/>
              <a:defRPr sz="444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426" name="Shape 426"/>
          <p:cNvCxnSpPr/>
          <p:nvPr/>
        </p:nvCxnSpPr>
        <p:spPr>
          <a:xfrm>
            <a:off x="583337" y="4490989"/>
            <a:ext cx="5456767" cy="0"/>
          </a:xfrm>
          <a:prstGeom prst="straightConnector1">
            <a:avLst/>
          </a:pr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27" name="Shape 4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483258"/>
            <a:ext cx="2284589" cy="80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with CONFIDENTIAL">
  <p:cSld name="Title, Subtitle, and Content with CONFIDENTIAL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0" name="Shape 430"/>
          <p:cNvSpPr txBox="1">
            <a:spLocks noGrp="1"/>
          </p:cNvSpPr>
          <p:nvPr>
            <p:ph type="body" idx="1"/>
          </p:nvPr>
        </p:nvSpPr>
        <p:spPr>
          <a:xfrm>
            <a:off x="516750" y="2103033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6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081"/>
              <a:buFont typeface="Noto Sans Symbols"/>
              <a:buChar char="▪"/>
              <a:defRPr sz="204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body" idx="2"/>
          </p:nvPr>
        </p:nvSpPr>
        <p:spPr>
          <a:xfrm>
            <a:off x="498347" y="1183330"/>
            <a:ext cx="997610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32" name="Shape 432"/>
          <p:cNvSpPr/>
          <p:nvPr/>
        </p:nvSpPr>
        <p:spPr>
          <a:xfrm>
            <a:off x="7049727" y="5781714"/>
            <a:ext cx="2762866" cy="24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b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839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CONFIDENTIAL. DO NOT DISTRIBUTE.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Shape 443"/>
          <p:cNvSpPr txBox="1">
            <a:spLocks noGrp="1"/>
          </p:cNvSpPr>
          <p:nvPr>
            <p:ph type="title"/>
          </p:nvPr>
        </p:nvSpPr>
        <p:spPr>
          <a:xfrm>
            <a:off x="498347" y="2790633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Two Content">
  <p:cSld name="Title, Subtitle, and Two Content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498347" y="654352"/>
            <a:ext cx="997610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498347" y="2111659"/>
            <a:ext cx="4945062" cy="369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6073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081"/>
              <a:buFont typeface="Trebuchet MS"/>
              <a:buChar char="•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7" name="Shape 447"/>
          <p:cNvSpPr txBox="1">
            <a:spLocks noGrp="1"/>
          </p:cNvSpPr>
          <p:nvPr>
            <p:ph type="body" idx="2"/>
          </p:nvPr>
        </p:nvSpPr>
        <p:spPr>
          <a:xfrm>
            <a:off x="5529387" y="2111659"/>
            <a:ext cx="4945062" cy="3693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810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Char char="•"/>
              <a:defRPr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6073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2081"/>
              <a:buFont typeface="Trebuchet MS"/>
              <a:buChar char="•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•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Char char="»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48" name="Shape 448"/>
          <p:cNvSpPr txBox="1">
            <a:spLocks noGrp="1"/>
          </p:cNvSpPr>
          <p:nvPr>
            <p:ph type="body" idx="3"/>
          </p:nvPr>
        </p:nvSpPr>
        <p:spPr>
          <a:xfrm>
            <a:off x="498347" y="1180566"/>
            <a:ext cx="9976102" cy="525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700"/>
              <a:buFont typeface="Trebuchet MS"/>
              <a:buNone/>
              <a:defRPr sz="276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6073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2081"/>
              <a:buFont typeface="Trebuchet MS"/>
              <a:buChar char="»"/>
              <a:defRPr sz="204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">
  <p:cSld name="Title, Subtitle,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516750" y="2103033"/>
            <a:ext cx="9948600" cy="371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o" type="titleOnly">
  <p:cSld name="TITLE_ONLY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Shape 451"/>
          <p:cNvSpPr txBox="1">
            <a:spLocks noGrp="1"/>
          </p:cNvSpPr>
          <p:nvPr>
            <p:ph type="title"/>
          </p:nvPr>
        </p:nvSpPr>
        <p:spPr>
          <a:xfrm>
            <a:off x="1553495" y="5352630"/>
            <a:ext cx="7865806" cy="369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204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13271" y="5142126"/>
            <a:ext cx="7546256" cy="10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MO Placeholder">
  <p:cSld name="DEMO Placeholder"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Shape 455"/>
          <p:cNvSpPr txBox="1">
            <a:spLocks noGrp="1"/>
          </p:cNvSpPr>
          <p:nvPr>
            <p:ph type="title"/>
          </p:nvPr>
        </p:nvSpPr>
        <p:spPr>
          <a:xfrm>
            <a:off x="498347" y="5169473"/>
            <a:ext cx="9976102" cy="535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24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4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8" name="Shape 458"/>
          <p:cNvPicPr preferRelativeResize="0"/>
          <p:nvPr/>
        </p:nvPicPr>
        <p:blipFill rotWithShape="1">
          <a:blip r:embed="rId2">
            <a:alphaModFix/>
          </a:blip>
          <a:srcRect l="-5218" t="22933" r="58849" b="-4267"/>
          <a:stretch/>
        </p:blipFill>
        <p:spPr>
          <a:xfrm rot="10800000" flipH="1">
            <a:off x="0" y="0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Shape 459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>
  <p:cSld name="1_Quote and Segue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0" y="0"/>
            <a:ext cx="10972798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3" name="Shape 463"/>
          <p:cNvPicPr preferRelativeResize="0"/>
          <p:nvPr/>
        </p:nvPicPr>
        <p:blipFill rotWithShape="1">
          <a:blip r:embed="rId2">
            <a:alphaModFix/>
          </a:blip>
          <a:srcRect l="-13076" t="22534" r="63758" b="-9036"/>
          <a:stretch/>
        </p:blipFill>
        <p:spPr>
          <a:xfrm flipH="1">
            <a:off x="-1" y="0"/>
            <a:ext cx="10972798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Shape 464"/>
          <p:cNvSpPr/>
          <p:nvPr/>
        </p:nvSpPr>
        <p:spPr>
          <a:xfrm rot="10800000">
            <a:off x="-1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Shape 465"/>
          <p:cNvSpPr/>
          <p:nvPr/>
        </p:nvSpPr>
        <p:spPr>
          <a:xfrm rot="10800000">
            <a:off x="-1" y="0"/>
            <a:ext cx="10972798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Shape 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886423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498348" y="661225"/>
            <a:ext cx="9976200" cy="59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196" marR="0" lvl="5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391" marR="0" lvl="6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587" marR="0" lvl="7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782" marR="0" lvl="8" indent="0" algn="l" rtl="0">
              <a:spcBef>
                <a:spcPts val="0"/>
              </a:spcBef>
              <a:spcAft>
                <a:spcPts val="0"/>
              </a:spcAft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16750" y="2103034"/>
            <a:ext cx="9948600" cy="37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896" marR="0" lvl="0" indent="-215897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857241" marR="0" lvl="1" indent="-171448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4762" marR="0" lvl="2" indent="-193673" algn="l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SzPct val="100000"/>
              <a:buFont typeface="Trebuchet MS"/>
              <a:buChar char="—"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74807" marR="0" lvl="3" indent="-123824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117704" marR="0" lvl="4" indent="-11112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2"/>
          </p:nvPr>
        </p:nvSpPr>
        <p:spPr>
          <a:xfrm>
            <a:off x="498348" y="1183334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571495" marR="0" lvl="1" indent="0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089014" marR="0" lvl="2" indent="-9525" algn="ctr" rtl="0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dk1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546210" marR="0" lvl="3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889106" marR="0" lvl="4" indent="-9525" algn="ctr" rtl="0"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574899" marR="0" lvl="5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032095" marR="0" lvl="6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489290" marR="0" lvl="7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3946486" marR="0" lvl="8" indent="-111124" algn="l" rtl="0"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70195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- Green">
  <p:cSld name="Transition - Gree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01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8347" y="2790633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, and Content - NO LOGO &amp; PAGE NUMBER">
  <p:cSld name="Title, Subtitle, and Content - NO LOGO &amp; PAGE NUMBE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512064" y="2103033"/>
            <a:ext cx="9948600" cy="36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9976200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Shape 43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98347" y="661225"/>
            <a:ext cx="9976200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Photograph">
  <p:cSld name="Content with Photograph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98347" y="633525"/>
            <a:ext cx="5921999" cy="6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512064" y="2103033"/>
            <a:ext cx="5905800" cy="3693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98347" y="1183333"/>
            <a:ext cx="5921999" cy="52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4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Trebuchet MS"/>
              <a:buNone/>
              <a:defRPr sz="28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54" name="Shape 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and Segue">
  <p:cSld name="Quote and Segu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2">
            <a:alphaModFix/>
          </a:blip>
          <a:srcRect l="-5221" t="22936" r="58851" b="-4270"/>
          <a:stretch/>
        </p:blipFill>
        <p:spPr>
          <a:xfrm rot="10800000" flipH="1"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40000">
                <a:schemeClr val="lt2"/>
              </a:gs>
              <a:gs pos="100000">
                <a:srgbClr val="76B900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76B900">
                  <a:alpha val="2901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Quote and Segue">
  <p:cSld name="1_Quote and Segu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10972799" cy="61721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2">
            <a:alphaModFix/>
          </a:blip>
          <a:srcRect l="-13072" t="22533" r="63755" b="-9037"/>
          <a:stretch/>
        </p:blipFill>
        <p:spPr>
          <a:xfrm flipH="1">
            <a:off x="0" y="0"/>
            <a:ext cx="10972799" cy="61721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/>
          <p:nvPr/>
        </p:nvSpPr>
        <p:spPr>
          <a:xfrm rot="10800000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40000">
                <a:schemeClr val="lt1"/>
              </a:gs>
              <a:gs pos="100000">
                <a:srgbClr val="FFFFFF">
                  <a:alpha val="0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Shape 65"/>
          <p:cNvSpPr/>
          <p:nvPr/>
        </p:nvSpPr>
        <p:spPr>
          <a:xfrm rot="10800000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FFFFFF">
                  <a:alpha val="29019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Shape 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8593" y="5798210"/>
            <a:ext cx="747442" cy="23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 Slide">
  <p:cSld name="Closing Slide">
    <p:bg>
      <p:bgPr>
        <a:solidFill>
          <a:schemeClr val="l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 l="-7772" t="26752" r="64278" b="-168"/>
          <a:stretch/>
        </p:blipFill>
        <p:spPr>
          <a:xfrm>
            <a:off x="0" y="0"/>
            <a:ext cx="10972799" cy="59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 rot="10800000" flipH="1">
            <a:off x="0" y="0"/>
            <a:ext cx="10972799" cy="6172199"/>
          </a:xfrm>
          <a:prstGeom prst="rect">
            <a:avLst/>
          </a:prstGeom>
          <a:gradFill>
            <a:gsLst>
              <a:gs pos="0">
                <a:schemeClr val="lt1"/>
              </a:gs>
              <a:gs pos="34000">
                <a:schemeClr val="lt1"/>
              </a:gs>
              <a:gs pos="100000">
                <a:srgbClr val="FFFFFF">
                  <a:alpha val="34117"/>
                </a:srgbClr>
              </a:gs>
            </a:gsLst>
            <a:lin ang="300012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Shape 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3337" y="3902417"/>
            <a:ext cx="3232798" cy="1132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481641" y="5310989"/>
            <a:ext cx="25122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r>
              <a:rPr lang="en-US" sz="20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www.nvidia.com/dli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99743" y="653531"/>
            <a:ext cx="9973199" cy="59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32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899" cy="3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8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6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–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Char char="»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0130817" y="5785419"/>
            <a:ext cx="580799" cy="2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>
            <a:spLocks noGrp="1"/>
          </p:cNvSpPr>
          <p:nvPr>
            <p:ph type="title"/>
          </p:nvPr>
        </p:nvSpPr>
        <p:spPr>
          <a:xfrm>
            <a:off x="499741" y="653529"/>
            <a:ext cx="9973312" cy="5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rebuchet MS"/>
              <a:buNone/>
              <a:defRPr sz="3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81000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76200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143000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52400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400"/>
              <a:buFont typeface="Arial"/>
              <a:buNone/>
              <a:defRPr sz="27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517402" y="2002366"/>
            <a:ext cx="9948931" cy="3908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5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rebuchet MS"/>
              <a:buNone/>
              <a:defRPr sz="13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–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365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Trebuchet MS"/>
              <a:buChar char="»"/>
              <a:defRPr sz="17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pic>
        <p:nvPicPr>
          <p:cNvPr id="414" name="Shape 4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130817" y="5785417"/>
            <a:ext cx="580686" cy="20632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Shape 415"/>
          <p:cNvSpPr txBox="1"/>
          <p:nvPr/>
        </p:nvSpPr>
        <p:spPr>
          <a:xfrm>
            <a:off x="9762253" y="5831285"/>
            <a:ext cx="321027" cy="161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Font typeface="Trebuchet MS"/>
              <a:buNone/>
            </a:pPr>
            <a:fld id="{00000000-1234-1234-1234-123412341234}" type="slidenum">
              <a:rPr lang="en-US" sz="850" b="0" i="0" u="none" strike="noStrike" cap="none">
                <a:solidFill>
                  <a:schemeClr val="accent4"/>
                </a:solidFill>
                <a:latin typeface="Trebuchet MS"/>
                <a:ea typeface="Trebuchet MS"/>
                <a:cs typeface="Trebuchet MS"/>
                <a:sym typeface="Trebuchet MS"/>
              </a:rPr>
              <a:t>‹#›</a:t>
            </a:fld>
            <a:r>
              <a:rPr lang="en-US" sz="1050" b="0" i="0" u="none" strike="noStrike" cap="none">
                <a:solidFill>
                  <a:srgbClr val="12FEB6"/>
                </a:solidFill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6" r:id="rId11"/>
    <p:sldLayoutId id="2147483727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cs231n.stanford.edu/slides/2019/cs231n_2019_lecture10.pdf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png"/><Relationship Id="rId5" Type="http://schemas.openxmlformats.org/officeDocument/2006/relationships/hyperlink" Target="https://ratsgo.github.io/natural%20language%20processing/2017/03/09/rnnlstm/" TargetMode="External"/><Relationship Id="rId4" Type="http://schemas.openxmlformats.org/officeDocument/2006/relationships/hyperlink" Target="http://cs231n.stanford.edu/slides/2019/cs231n_2019_lecture10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excelsior-cjh.tistory.com/185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cs231n.stanford.edu/slides/2019/cs231n_2019_lecture10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10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10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cs231n.stanford.edu/slides/2019/cs231n_2019_lecture10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10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10.pdf" TargetMode="External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cdn.openai.com/better-language-models/language_models_are_unsupervised_multitask_learners.pdf" TargetMode="External"/><Relationship Id="rId5" Type="http://schemas.openxmlformats.org/officeDocument/2006/relationships/hyperlink" Target="https://arxiv.org/pdf/1810.04805.pdf" TargetMode="External"/><Relationship Id="rId4" Type="http://schemas.openxmlformats.org/officeDocument/2006/relationships/hyperlink" Target="https://arxiv.org/pdf/1706.03762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cdn.openai.com/better-language-models/language_models_are_unsupervised_multitask_learners.pdf" TargetMode="External"/><Relationship Id="rId3" Type="http://schemas.openxmlformats.org/officeDocument/2006/relationships/hyperlink" Target="http://cs231n.stanford.edu/slides/2019/cs231n_2019_lecture10.pdf" TargetMode="External"/><Relationship Id="rId7" Type="http://schemas.openxmlformats.org/officeDocument/2006/relationships/hyperlink" Target="https://arxiv.org/pdf/1810.04805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arxiv.org/pdf/1706.03762.pdf" TargetMode="External"/><Relationship Id="rId5" Type="http://schemas.openxmlformats.org/officeDocument/2006/relationships/hyperlink" Target="https://excelsior-cjh.tistory.com/185" TargetMode="External"/><Relationship Id="rId4" Type="http://schemas.openxmlformats.org/officeDocument/2006/relationships/hyperlink" Target="https://ratsgo.github.io/natural%20language%20processing/2017/03/09/rnnlstm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://cs231n.stanford.edu/slides/2019/cs231n_2019_lecture10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9/cs231n_2019_lecture10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 txBox="1">
            <a:spLocks noGrp="1"/>
          </p:cNvSpPr>
          <p:nvPr>
            <p:ph type="subTitle" idx="1"/>
          </p:nvPr>
        </p:nvSpPr>
        <p:spPr>
          <a:xfrm>
            <a:off x="490972" y="4612301"/>
            <a:ext cx="6057000" cy="369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/>
          </a:p>
        </p:txBody>
      </p:sp>
      <p:sp>
        <p:nvSpPr>
          <p:cNvPr id="473" name="Shape 473"/>
          <p:cNvSpPr txBox="1">
            <a:spLocks noGrp="1"/>
          </p:cNvSpPr>
          <p:nvPr>
            <p:ph type="title"/>
          </p:nvPr>
        </p:nvSpPr>
        <p:spPr>
          <a:xfrm>
            <a:off x="490970" y="3434607"/>
            <a:ext cx="9953508" cy="9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</a:pPr>
            <a:r>
              <a:rPr lang="en-US" sz="3600" b="1" i="0" u="none" strike="noStrike" cap="none" dirty="0">
                <a:solidFill>
                  <a:srgbClr val="3B5C00"/>
                </a:solidFill>
                <a:latin typeface="Trebuchet MS"/>
                <a:ea typeface="Trebuchet MS"/>
                <a:cs typeface="Trebuchet MS"/>
                <a:sym typeface="Trebuchet MS"/>
              </a:rPr>
              <a:t>Multiple Data Types (2</a:t>
            </a:r>
            <a:r>
              <a:rPr lang="ko-KR" altLang="en-US" sz="3600" b="1" i="0" u="none" strike="noStrike" cap="none" dirty="0">
                <a:solidFill>
                  <a:srgbClr val="3B5C00"/>
                </a:solidFill>
                <a:latin typeface="Trebuchet MS"/>
                <a:ea typeface="Trebuchet MS"/>
                <a:cs typeface="Trebuchet MS"/>
                <a:sym typeface="Trebuchet MS"/>
              </a:rPr>
              <a:t>주차</a:t>
            </a:r>
            <a:r>
              <a:rPr lang="en-US" altLang="ko-KR" sz="3600" b="1" i="0" u="none" strike="noStrike" cap="none" dirty="0">
                <a:solidFill>
                  <a:srgbClr val="3B5C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3600" b="1" i="0" u="none" strike="noStrike" cap="none" dirty="0">
              <a:solidFill>
                <a:srgbClr val="3B5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74" name="Shape 474"/>
          <p:cNvSpPr txBox="1"/>
          <p:nvPr/>
        </p:nvSpPr>
        <p:spPr>
          <a:xfrm>
            <a:off x="490972" y="4996532"/>
            <a:ext cx="60570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latin typeface="Trebuchet MS"/>
                <a:ea typeface="Trebuchet MS"/>
                <a:cs typeface="Trebuchet MS"/>
              </a:rPr>
              <a:t>Young-</a:t>
            </a:r>
            <a:r>
              <a:rPr lang="en-US" altLang="ko-KR" dirty="0" err="1">
                <a:latin typeface="Trebuchet MS"/>
                <a:ea typeface="Trebuchet MS"/>
                <a:cs typeface="Trebuchet MS"/>
              </a:rPr>
              <a:t>Gon</a:t>
            </a:r>
            <a:r>
              <a:rPr lang="en-US" altLang="ko-KR" dirty="0">
                <a:latin typeface="Trebuchet MS"/>
                <a:ea typeface="Trebuchet MS"/>
                <a:cs typeface="Trebuchet MS"/>
              </a:rPr>
              <a:t> Kim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latin typeface="Trebuchet MS"/>
                <a:ea typeface="Trebuchet MS"/>
                <a:cs typeface="Trebuchet MS"/>
              </a:rPr>
              <a:t>DLI Instructor</a:t>
            </a:r>
            <a:endParaRPr lang="ko-KR" altLang="en-US" dirty="0">
              <a:latin typeface="Trebuchet MS"/>
              <a:ea typeface="Trebuchet MS"/>
              <a:cs typeface="Trebuchet M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Architecture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One-hot encoding</a:t>
            </a:r>
          </a:p>
        </p:txBody>
      </p:sp>
      <p:sp>
        <p:nvSpPr>
          <p:cNvPr id="6" name="Rectangle 52">
            <a:extLst>
              <a:ext uri="{FF2B5EF4-FFF2-40B4-BE49-F238E27FC236}">
                <a16:creationId xmlns:a16="http://schemas.microsoft.com/office/drawing/2014/main" xmlns="" id="{6AA7C5CC-3BBF-4174-9925-23ABA8C6F6C7}"/>
              </a:ext>
            </a:extLst>
          </p:cNvPr>
          <p:cNvSpPr/>
          <p:nvPr/>
        </p:nvSpPr>
        <p:spPr>
          <a:xfrm>
            <a:off x="8271948" y="3700092"/>
            <a:ext cx="809625" cy="94297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7" name="Straight Arrow Connector 53">
            <a:extLst>
              <a:ext uri="{FF2B5EF4-FFF2-40B4-BE49-F238E27FC236}">
                <a16:creationId xmlns:a16="http://schemas.microsoft.com/office/drawing/2014/main" xmlns="" id="{B13B08FD-726F-42A1-AF09-35F381C1174A}"/>
              </a:ext>
            </a:extLst>
          </p:cNvPr>
          <p:cNvCxnSpPr>
            <a:endCxn id="6" idx="0"/>
          </p:cNvCxnSpPr>
          <p:nvPr/>
        </p:nvCxnSpPr>
        <p:spPr>
          <a:xfrm flipH="1">
            <a:off x="8676761" y="2993473"/>
            <a:ext cx="6766" cy="706619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54">
            <a:extLst>
              <a:ext uri="{FF2B5EF4-FFF2-40B4-BE49-F238E27FC236}">
                <a16:creationId xmlns:a16="http://schemas.microsoft.com/office/drawing/2014/main" xmlns="" id="{2FAE9ECA-2455-46C2-B61D-6473EBEEA679}"/>
              </a:ext>
            </a:extLst>
          </p:cNvPr>
          <p:cNvCxnSpPr>
            <a:stCxn id="6" idx="2"/>
          </p:cNvCxnSpPr>
          <p:nvPr/>
        </p:nvCxnSpPr>
        <p:spPr>
          <a:xfrm flipH="1">
            <a:off x="8676760" y="4643067"/>
            <a:ext cx="1" cy="411483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F9A6316-EEF7-4651-A20A-9797CAFB16CA}"/>
              </a:ext>
            </a:extLst>
          </p:cNvPr>
          <p:cNvSpPr txBox="1"/>
          <p:nvPr/>
        </p:nvSpPr>
        <p:spPr>
          <a:xfrm>
            <a:off x="7776689" y="302104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rPr>
              <a:t>Input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77749D6-5FBC-4395-8A52-4C389EF2F164}"/>
              </a:ext>
            </a:extLst>
          </p:cNvPr>
          <p:cNvSpPr txBox="1"/>
          <p:nvPr/>
        </p:nvSpPr>
        <p:spPr>
          <a:xfrm>
            <a:off x="6624276" y="48698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rPr>
              <a:t>Output</a:t>
            </a:r>
          </a:p>
        </p:txBody>
      </p:sp>
      <p:sp>
        <p:nvSpPr>
          <p:cNvPr id="11" name="Arc 57">
            <a:extLst>
              <a:ext uri="{FF2B5EF4-FFF2-40B4-BE49-F238E27FC236}">
                <a16:creationId xmlns:a16="http://schemas.microsoft.com/office/drawing/2014/main" xmlns="" id="{A47CE464-2C35-4490-B4E6-DA9CFB364FA5}"/>
              </a:ext>
            </a:extLst>
          </p:cNvPr>
          <p:cNvSpPr/>
          <p:nvPr/>
        </p:nvSpPr>
        <p:spPr>
          <a:xfrm>
            <a:off x="8872023" y="3806058"/>
            <a:ext cx="819151" cy="597693"/>
          </a:xfrm>
          <a:prstGeom prst="arc">
            <a:avLst>
              <a:gd name="adj1" fmla="val 16200000"/>
              <a:gd name="adj2" fmla="val 6098018"/>
            </a:avLst>
          </a:prstGeom>
          <a:ln w="28575">
            <a:solidFill>
              <a:schemeClr val="bg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87BAC92-B65A-41D5-A0C6-293DE9691A53}"/>
              </a:ext>
            </a:extLst>
          </p:cNvPr>
          <p:cNvSpPr txBox="1"/>
          <p:nvPr/>
        </p:nvSpPr>
        <p:spPr>
          <a:xfrm>
            <a:off x="6380244" y="4034419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rPr>
              <a:t>Recurrent 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1184818-50A4-4D1B-B57C-BEAD3C05D49C}"/>
              </a:ext>
            </a:extLst>
          </p:cNvPr>
          <p:cNvSpPr txBox="1"/>
          <p:nvPr/>
        </p:nvSpPr>
        <p:spPr>
          <a:xfrm>
            <a:off x="7675879" y="2569491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rPr>
              <a:t>[1,0,0,0,0,0,0,0,0,0]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01C4AC9-D985-4528-A0DA-8FCF2B1C88CD}"/>
              </a:ext>
            </a:extLst>
          </p:cNvPr>
          <p:cNvSpPr txBox="1"/>
          <p:nvPr/>
        </p:nvSpPr>
        <p:spPr>
          <a:xfrm>
            <a:off x="9583598" y="3621740"/>
            <a:ext cx="40267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rPr>
              <a:t>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9499E8C-5D74-4A4B-BEC9-C09590FBE4B1}"/>
              </a:ext>
            </a:extLst>
          </p:cNvPr>
          <p:cNvSpPr txBox="1"/>
          <p:nvPr/>
        </p:nvSpPr>
        <p:spPr>
          <a:xfrm>
            <a:off x="8448493" y="3982818"/>
            <a:ext cx="53091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rPr>
              <a:t>h(t)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C858297-6346-4002-9A17-8257ABBF937F}"/>
              </a:ext>
            </a:extLst>
          </p:cNvPr>
          <p:cNvSpPr txBox="1"/>
          <p:nvPr/>
        </p:nvSpPr>
        <p:spPr>
          <a:xfrm>
            <a:off x="7627755" y="513745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MS PGothic" pitchFamily="34" charset="-128"/>
                <a:cs typeface="+mn-cs"/>
              </a:rPr>
              <a:t>[0,0,0,0,1,0,0,0,0,0]</a:t>
            </a:r>
          </a:p>
        </p:txBody>
      </p:sp>
      <p:graphicFrame>
        <p:nvGraphicFramePr>
          <p:cNvPr id="17" name="Table 63">
            <a:extLst>
              <a:ext uri="{FF2B5EF4-FFF2-40B4-BE49-F238E27FC236}">
                <a16:creationId xmlns:a16="http://schemas.microsoft.com/office/drawing/2014/main" xmlns="" id="{8E5E9DEA-BDAF-415B-8300-AACCE7198D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321859"/>
              </p:ext>
            </p:extLst>
          </p:nvPr>
        </p:nvGraphicFramePr>
        <p:xfrm>
          <a:off x="499743" y="3171748"/>
          <a:ext cx="4881446" cy="2143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61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5337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7651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2134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4823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30306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7651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76517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7651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4962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486395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</a:tblGrid>
              <a:tr h="35723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2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cat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72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is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72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on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72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723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grass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8" name="Left Bracket 64">
            <a:extLst>
              <a:ext uri="{FF2B5EF4-FFF2-40B4-BE49-F238E27FC236}">
                <a16:creationId xmlns:a16="http://schemas.microsoft.com/office/drawing/2014/main" xmlns="" id="{C44B7617-56EB-4033-967A-BD76D47C9E01}"/>
              </a:ext>
            </a:extLst>
          </p:cNvPr>
          <p:cNvSpPr/>
          <p:nvPr/>
        </p:nvSpPr>
        <p:spPr>
          <a:xfrm rot="16200000">
            <a:off x="3093159" y="1465100"/>
            <a:ext cx="322958" cy="3926541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9" name="Left Bracket 65">
            <a:extLst>
              <a:ext uri="{FF2B5EF4-FFF2-40B4-BE49-F238E27FC236}">
                <a16:creationId xmlns:a16="http://schemas.microsoft.com/office/drawing/2014/main" xmlns="" id="{50C53D87-7282-4F68-9BCA-57FED80A58E8}"/>
              </a:ext>
            </a:extLst>
          </p:cNvPr>
          <p:cNvSpPr/>
          <p:nvPr/>
        </p:nvSpPr>
        <p:spPr>
          <a:xfrm rot="16200000">
            <a:off x="8629048" y="1923425"/>
            <a:ext cx="113231" cy="1917564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xmlns="" id="{4864B15F-4BA0-474D-AB54-9DC8B73BE3BD}"/>
              </a:ext>
            </a:extLst>
          </p:cNvPr>
          <p:cNvSpPr txBox="1">
            <a:spLocks/>
          </p:cNvSpPr>
          <p:nvPr/>
        </p:nvSpPr>
        <p:spPr bwMode="auto">
          <a:xfrm>
            <a:off x="1554162" y="2519733"/>
            <a:ext cx="3932238" cy="45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  <a:ea typeface="+mn-ea"/>
                <a:cs typeface="+mn-cs"/>
              </a:defRPr>
            </a:lvl1pPr>
            <a:lvl2pPr marL="571500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800" b="0">
                <a:solidFill>
                  <a:schemeClr val="bg1"/>
                </a:solidFill>
                <a:latin typeface="Trebuchet MS" pitchFamily="34" charset="0"/>
              </a:defRPr>
            </a:lvl2pPr>
            <a:lvl3pPr marL="1089025" indent="0" algn="l" rtl="0" fontAlgn="base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chemeClr val="bg2"/>
              </a:buClr>
              <a:buSzPct val="100000"/>
              <a:buFontTx/>
              <a:buNone/>
              <a:defRPr sz="1600" b="0">
                <a:solidFill>
                  <a:schemeClr val="bg1"/>
                </a:solidFill>
                <a:latin typeface="Trebuchet MS" pitchFamily="34" charset="0"/>
              </a:defRPr>
            </a:lvl3pPr>
            <a:lvl4pPr marL="1774825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1"/>
                </a:solidFill>
                <a:latin typeface="+mn-lt"/>
              </a:defRPr>
            </a:lvl4pPr>
            <a:lvl5pPr marL="2117725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5pPr>
            <a:lvl6pPr marL="25749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6pPr>
            <a:lvl7pPr marL="30321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7pPr>
            <a:lvl8pPr marL="34893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8pPr>
            <a:lvl9pPr marL="394652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itchFamily="34" charset="0"/>
                <a:ea typeface="+mn-ea"/>
                <a:cs typeface="+mn-cs"/>
              </a:rPr>
              <a:t>Word prediction example</a:t>
            </a:r>
          </a:p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Clr>
                <a:srgbClr val="B3B3B3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21" name="Freeform 67">
            <a:extLst>
              <a:ext uri="{FF2B5EF4-FFF2-40B4-BE49-F238E27FC236}">
                <a16:creationId xmlns:a16="http://schemas.microsoft.com/office/drawing/2014/main" xmlns="" id="{C7B20AEC-F404-4A6C-B288-7190ECC47EA4}"/>
              </a:ext>
            </a:extLst>
          </p:cNvPr>
          <p:cNvSpPr/>
          <p:nvPr/>
        </p:nvSpPr>
        <p:spPr>
          <a:xfrm>
            <a:off x="4831215" y="2997050"/>
            <a:ext cx="2992581" cy="831346"/>
          </a:xfrm>
          <a:custGeom>
            <a:avLst/>
            <a:gdLst>
              <a:gd name="connsiteX0" fmla="*/ 0 w 2992581"/>
              <a:gd name="connsiteY0" fmla="*/ 592282 h 831346"/>
              <a:gd name="connsiteX1" fmla="*/ 1589809 w 2992581"/>
              <a:gd name="connsiteY1" fmla="*/ 800100 h 831346"/>
              <a:gd name="connsiteX2" fmla="*/ 2992581 w 2992581"/>
              <a:gd name="connsiteY2" fmla="*/ 0 h 83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2581" h="831346">
                <a:moveTo>
                  <a:pt x="0" y="592282"/>
                </a:moveTo>
                <a:cubicBezTo>
                  <a:pt x="545523" y="745548"/>
                  <a:pt x="1091046" y="898814"/>
                  <a:pt x="1589809" y="800100"/>
                </a:cubicBezTo>
                <a:cubicBezTo>
                  <a:pt x="2088572" y="701386"/>
                  <a:pt x="2741467" y="140277"/>
                  <a:pt x="299258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5B08D2B-1127-413E-9C71-8982A7F31032}"/>
              </a:ext>
            </a:extLst>
          </p:cNvPr>
          <p:cNvSpPr txBox="1"/>
          <p:nvPr/>
        </p:nvSpPr>
        <p:spPr>
          <a:xfrm>
            <a:off x="8533551" y="2245881"/>
            <a:ext cx="306495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8428FDA-9B32-4053-B672-D6166663C1A7}"/>
              </a:ext>
            </a:extLst>
          </p:cNvPr>
          <p:cNvSpPr txBox="1"/>
          <p:nvPr/>
        </p:nvSpPr>
        <p:spPr>
          <a:xfrm>
            <a:off x="8387415" y="5544251"/>
            <a:ext cx="511680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200" dirty="0">
                <a:solidFill>
                  <a:srgbClr val="000000"/>
                </a:solidFill>
                <a:latin typeface="Trebuchet MS"/>
              </a:rPr>
              <a:t>cat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704603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Architecture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Vanilla RNN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Input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과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hidden state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에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 matrix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연산 진행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Vanishing gradient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2B3A312-4671-4433-8011-43AF7A1A1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041" t="28053" b="7004"/>
          <a:stretch/>
        </p:blipFill>
        <p:spPr>
          <a:xfrm>
            <a:off x="7049651" y="4268162"/>
            <a:ext cx="2543163" cy="12428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98EDD48-CB52-4AC3-B200-A16C3C594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1" y="3405763"/>
            <a:ext cx="5809413" cy="21873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717A4205-9084-4A71-8163-E32D5B1B03CA}"/>
                  </a:ext>
                </a:extLst>
              </p:cNvPr>
              <p:cNvSpPr txBox="1"/>
              <p:nvPr/>
            </p:nvSpPr>
            <p:spPr>
              <a:xfrm>
                <a:off x="6168015" y="3405763"/>
                <a:ext cx="4306436" cy="5403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Backpropagation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ko-KR" altLang="en-US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multiplies by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r>
                  <a:rPr lang="ko-KR" altLang="en-US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en-US" altLang="ko-KR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/>
                </a:r>
                <a:br>
                  <a:rPr lang="en-US" altLang="ko-KR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</a:br>
                <a:r>
                  <a:rPr lang="en-US" altLang="ko-KR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(actually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𝒉𝒉</m:t>
                        </m:r>
                      </m:sub>
                      <m:sup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)</a:t>
                </a:r>
                <a:endParaRPr lang="ko-KR" altLang="en-US" b="1" dirty="0">
                  <a:solidFill>
                    <a:srgbClr val="FF0000"/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17A4205-9084-4A71-8163-E32D5B1B0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015" y="3405763"/>
                <a:ext cx="4306436" cy="540341"/>
              </a:xfrm>
              <a:prstGeom prst="rect">
                <a:avLst/>
              </a:prstGeom>
              <a:blipFill>
                <a:blip r:embed="rId5"/>
                <a:stretch>
                  <a:fillRect t="-3409" b="-102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B397DEE4-C5A2-4756-A84C-1298F336533B}"/>
              </a:ext>
            </a:extLst>
          </p:cNvPr>
          <p:cNvSpPr/>
          <p:nvPr/>
        </p:nvSpPr>
        <p:spPr>
          <a:xfrm>
            <a:off x="0" y="5956756"/>
            <a:ext cx="3239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6"/>
              </a:rPr>
              <a:t>http://cs231n.stanford.edu/slides/2019/cs231n_2019_lecture10.pdf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9049386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Architecture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Long Short Term Memory (LSTM)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Cell state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를 통해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RNN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의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vanishing gradient 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해결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forget gate, input gate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로 성능 향상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3F61A62-DA56-4348-B3EF-E0165402C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1" y="3947289"/>
            <a:ext cx="7778839" cy="15636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D1A9A11-427C-4680-859E-850B7397BD12}"/>
              </a:ext>
            </a:extLst>
          </p:cNvPr>
          <p:cNvSpPr/>
          <p:nvPr/>
        </p:nvSpPr>
        <p:spPr>
          <a:xfrm>
            <a:off x="0" y="5833646"/>
            <a:ext cx="3828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4"/>
              </a:rPr>
              <a:t>http://cs231n.stanford.edu/slides/2019/cs231n_2019_lecture10.pdf</a:t>
            </a:r>
            <a:endParaRPr lang="en-US" altLang="ko-KR" sz="800" dirty="0"/>
          </a:p>
          <a:p>
            <a:r>
              <a:rPr lang="en-US" altLang="ko-KR" sz="800" dirty="0">
                <a:hlinkClick r:id="rId5"/>
              </a:rPr>
              <a:t>https://ratsgo.github.io/natural%20language%20processing/2017/03/09/rnnlstm/</a:t>
            </a:r>
            <a:endParaRPr lang="ko-KR" altLang="en-US" sz="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xmlns="" id="{D685ED81-51DA-4ACE-89B1-43059F49F01D}"/>
                  </a:ext>
                </a:extLst>
              </p:cNvPr>
              <p:cNvSpPr/>
              <p:nvPr/>
            </p:nvSpPr>
            <p:spPr>
              <a:xfrm>
                <a:off x="6381482" y="3037814"/>
                <a:ext cx="4065537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Backpropagation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ko-KR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 only elementwise multiplication by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𝐟</m:t>
                    </m:r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  <a:latin typeface="Trebuchet MS" panose="020B0603020202020204" pitchFamily="34" charset="0"/>
                  </a:rPr>
                  <a:t> (forget gate), no matrix multiply by </a:t>
                </a:r>
                <a14:m>
                  <m:oMath xmlns:m="http://schemas.openxmlformats.org/officeDocument/2006/math">
                    <m:r>
                      <a:rPr lang="en-US" altLang="ko-KR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𝐖</m:t>
                    </m:r>
                  </m:oMath>
                </a14:m>
                <a:endParaRPr lang="ko-KR" altLang="en-US" b="1" dirty="0">
                  <a:solidFill>
                    <a:srgbClr val="FF0000"/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D685ED81-51DA-4ACE-89B1-43059F49F0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1482" y="3037814"/>
                <a:ext cx="4065537" cy="738664"/>
              </a:xfrm>
              <a:prstGeom prst="rect">
                <a:avLst/>
              </a:prstGeom>
              <a:blipFill>
                <a:blip r:embed="rId6"/>
                <a:stretch>
                  <a:fillRect l="-450" t="-1639" b="-65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691338A2-6917-451E-936F-49098FEA7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6781" y="4071906"/>
            <a:ext cx="1900238" cy="131445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xmlns="" id="{552AA94F-9A81-4DB6-B7B4-E77A497B95A1}"/>
              </a:ext>
            </a:extLst>
          </p:cNvPr>
          <p:cNvCxnSpPr/>
          <p:nvPr/>
        </p:nvCxnSpPr>
        <p:spPr>
          <a:xfrm flipH="1">
            <a:off x="498347" y="3770565"/>
            <a:ext cx="765398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1D4210E7-E269-484A-B8B8-24CFF0C0DFD6}"/>
              </a:ext>
            </a:extLst>
          </p:cNvPr>
          <p:cNvSpPr/>
          <p:nvPr/>
        </p:nvSpPr>
        <p:spPr>
          <a:xfrm>
            <a:off x="2154121" y="3375129"/>
            <a:ext cx="4342433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Trebuchet MS" panose="020B0603020202020204" pitchFamily="34" charset="0"/>
              </a:rPr>
              <a:t>Uninterrupted gradient flow!</a:t>
            </a:r>
            <a:endParaRPr lang="ko-KR" altLang="en-US" sz="2000" b="1" dirty="0">
              <a:solidFill>
                <a:srgbClr val="FF000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8609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8" name="Shape 268"/>
              <p:cNvSpPr txBox="1">
                <a:spLocks noGrp="1"/>
              </p:cNvSpPr>
              <p:nvPr>
                <p:ph type="body" idx="2"/>
              </p:nvPr>
            </p:nvSpPr>
            <p:spPr>
              <a:xfrm>
                <a:off x="498347" y="1596258"/>
                <a:ext cx="9948672" cy="3718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vert="horz" wrap="square" lIns="91425" tIns="45700" rIns="91425" bIns="45700" rtlCol="0" anchor="t" anchorCtr="0">
                <a:noAutofit/>
              </a:bodyPr>
              <a:lstStyle/>
              <a:p>
                <a:pPr marL="342900" indent="-342900" algn="l"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en-US" altLang="ko-KR" sz="20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Architecture</a:t>
                </a:r>
              </a:p>
              <a:p>
                <a:pPr marL="914395" lvl="1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en-US" altLang="ko-KR" sz="1800" b="1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Gated</a:t>
                </a:r>
                <a:r>
                  <a:rPr lang="ko-KR" altLang="en-US" sz="1800" b="1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en-US" altLang="ko-KR" sz="1800" b="1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Recurrent</a:t>
                </a:r>
                <a:r>
                  <a:rPr lang="ko-KR" altLang="en-US" sz="1800" b="1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en-US" altLang="ko-KR" sz="1800" b="1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Units</a:t>
                </a:r>
                <a:r>
                  <a:rPr lang="ko-KR" altLang="en-US" sz="1800" b="1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 </a:t>
                </a:r>
                <a:r>
                  <a:rPr lang="en-US" altLang="ko-KR" sz="1800" b="1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(GRU)</a:t>
                </a:r>
              </a:p>
              <a:p>
                <a:pPr marL="1431914" lvl="2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LSTM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의 간소화 버전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  <a:p>
                <a:pPr marL="1431914" lvl="2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와</a:t>
                </a: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를 하나의 벡터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로 합침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  <a:p>
                <a:pPr marL="1431914" lvl="2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하나의 </a:t>
                </a: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gate controller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가 </a:t>
                </a: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forget, input gate 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모두 제어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  <a:p>
                <a:pPr marL="1431914" lvl="2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r>
                  <a:rPr lang="en-US" altLang="ko-KR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Output gate</a:t>
                </a:r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가 없기 때문에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800" b="1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ko-KR" sz="1800" b="1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ko-KR" altLang="en-US" sz="1800" dirty="0">
                    <a:solidFill>
                      <a:schemeClr val="dk2"/>
                    </a:solidFill>
                    <a:latin typeface="Trebuchet MS" panose="020B0603020202020204" pitchFamily="34" charset="0"/>
                  </a:rPr>
                  <a:t>가 타임 스텝마다 출력</a:t>
                </a: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  <a:p>
                <a:pPr marL="1431914" lvl="2" indent="-342900" algn="l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Tx/>
                  <a:buChar char="-"/>
                </a:pPr>
                <a:endParaRPr lang="en-US" altLang="ko-KR" sz="1800" dirty="0">
                  <a:solidFill>
                    <a:schemeClr val="dk2"/>
                  </a:solidFill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268" name="Shape 26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2"/>
              </p:nvPr>
            </p:nvSpPr>
            <p:spPr>
              <a:xfrm>
                <a:off x="498347" y="1596258"/>
                <a:ext cx="9948672" cy="3718924"/>
              </a:xfrm>
              <a:prstGeom prst="rect">
                <a:avLst/>
              </a:prstGeom>
              <a:blipFill>
                <a:blip r:embed="rId3"/>
                <a:stretch>
                  <a:fillRect l="-613" t="-19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ED1A9A11-427C-4680-859E-850B7397BD12}"/>
              </a:ext>
            </a:extLst>
          </p:cNvPr>
          <p:cNvSpPr/>
          <p:nvPr/>
        </p:nvSpPr>
        <p:spPr>
          <a:xfrm>
            <a:off x="0" y="5956756"/>
            <a:ext cx="17940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4"/>
              </a:rPr>
              <a:t>https://excelsior-cjh.tistory.com/185</a:t>
            </a:r>
            <a:endParaRPr lang="ko-KR" altLang="en-US" sz="8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22DF8724-A203-40FC-A811-7A8040986C35}"/>
              </a:ext>
            </a:extLst>
          </p:cNvPr>
          <p:cNvGrpSpPr/>
          <p:nvPr/>
        </p:nvGrpSpPr>
        <p:grpSpPr>
          <a:xfrm>
            <a:off x="1876589" y="4121240"/>
            <a:ext cx="7219623" cy="1707914"/>
            <a:chOff x="3227396" y="4121240"/>
            <a:chExt cx="7219623" cy="170791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xmlns="" id="{5BAA417A-0351-43F9-A3A7-31C1E783A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7396" y="4121240"/>
              <a:ext cx="2606072" cy="1707914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1014E7F8-AF1C-4163-A857-08E3FEE09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60769" y="4313210"/>
              <a:ext cx="4286250" cy="13239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0354637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Application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1277BC8-B896-43EF-B313-57F5F1EE4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56" y="2043185"/>
            <a:ext cx="8800888" cy="28250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F3B3B0C-890F-4274-8F4E-A07D8DC7715F}"/>
              </a:ext>
            </a:extLst>
          </p:cNvPr>
          <p:cNvSpPr txBox="1"/>
          <p:nvPr/>
        </p:nvSpPr>
        <p:spPr>
          <a:xfrm>
            <a:off x="2331076" y="5315182"/>
            <a:ext cx="2225289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latin typeface="Trebuchet MS" panose="020B0603020202020204" pitchFamily="34" charset="0"/>
              </a:rPr>
              <a:t>Vanilla Neural Networks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xmlns="" id="{6EE18FE0-DC53-48F6-9B49-CDB4F5973485}"/>
              </a:ext>
            </a:extLst>
          </p:cNvPr>
          <p:cNvCxnSpPr>
            <a:cxnSpLocks/>
          </p:cNvCxnSpPr>
          <p:nvPr/>
        </p:nvCxnSpPr>
        <p:spPr>
          <a:xfrm flipH="1" flipV="1">
            <a:off x="1708861" y="4803820"/>
            <a:ext cx="654412" cy="581539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F1FC720-CF41-47FD-8258-C75CB2A8C661}"/>
              </a:ext>
            </a:extLst>
          </p:cNvPr>
          <p:cNvSpPr txBox="1"/>
          <p:nvPr/>
        </p:nvSpPr>
        <p:spPr>
          <a:xfrm>
            <a:off x="3754191" y="5315182"/>
            <a:ext cx="2664512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latin typeface="Trebuchet MS" panose="020B0603020202020204" pitchFamily="34" charset="0"/>
              </a:rPr>
              <a:t>Image Captioning</a:t>
            </a:r>
          </a:p>
          <a:p>
            <a:pPr algn="ctr"/>
            <a:r>
              <a:rPr lang="en-US" altLang="ko-KR" b="1" dirty="0">
                <a:latin typeface="Trebuchet MS" panose="020B0603020202020204" pitchFamily="34" charset="0"/>
              </a:rPr>
              <a:t>(image </a:t>
            </a:r>
            <a:r>
              <a:rPr lang="en-US" altLang="ko-KR" b="1" dirty="0">
                <a:latin typeface="Trebuchet MS" panose="020B0603020202020204" pitchFamily="34" charset="0"/>
                <a:sym typeface="Wingdings" panose="05000000000000000000" pitchFamily="2" charset="2"/>
              </a:rPr>
              <a:t> sequence of words)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838189D2-9747-4CA5-B57C-0B566F968F20}"/>
              </a:ext>
            </a:extLst>
          </p:cNvPr>
          <p:cNvCxnSpPr>
            <a:cxnSpLocks/>
          </p:cNvCxnSpPr>
          <p:nvPr/>
        </p:nvCxnSpPr>
        <p:spPr>
          <a:xfrm flipH="1" flipV="1">
            <a:off x="3131976" y="4803821"/>
            <a:ext cx="1195325" cy="58153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D740B656-19E6-4AA3-B812-B4222FDB8AF9}"/>
              </a:ext>
            </a:extLst>
          </p:cNvPr>
          <p:cNvSpPr txBox="1"/>
          <p:nvPr/>
        </p:nvSpPr>
        <p:spPr>
          <a:xfrm>
            <a:off x="4308572" y="5315182"/>
            <a:ext cx="301076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latin typeface="Trebuchet MS" panose="020B0603020202020204" pitchFamily="34" charset="0"/>
              </a:rPr>
              <a:t>Sentiment Classification</a:t>
            </a:r>
          </a:p>
          <a:p>
            <a:pPr algn="ctr"/>
            <a:r>
              <a:rPr lang="en-US" altLang="ko-KR" b="1" dirty="0">
                <a:latin typeface="Trebuchet MS" panose="020B0603020202020204" pitchFamily="34" charset="0"/>
              </a:rPr>
              <a:t>(sequence of words </a:t>
            </a:r>
            <a:r>
              <a:rPr lang="en-US" altLang="ko-KR" b="1" dirty="0">
                <a:latin typeface="Trebuchet MS" panose="020B0603020202020204" pitchFamily="34" charset="0"/>
                <a:sym typeface="Wingdings" panose="05000000000000000000" pitchFamily="2" charset="2"/>
              </a:rPr>
              <a:t> sentiment)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2C1848AE-0DA4-4373-8B0F-2B2AC18059A4}"/>
              </a:ext>
            </a:extLst>
          </p:cNvPr>
          <p:cNvCxnSpPr>
            <a:cxnSpLocks/>
          </p:cNvCxnSpPr>
          <p:nvPr/>
        </p:nvCxnSpPr>
        <p:spPr>
          <a:xfrm flipH="1" flipV="1">
            <a:off x="4820893" y="4800950"/>
            <a:ext cx="233912" cy="584409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3C45C6D7-85B1-4D9D-BFD8-3E6E69AD6308}"/>
              </a:ext>
            </a:extLst>
          </p:cNvPr>
          <p:cNvSpPr txBox="1"/>
          <p:nvPr/>
        </p:nvSpPr>
        <p:spPr>
          <a:xfrm>
            <a:off x="5322925" y="5315182"/>
            <a:ext cx="272061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latin typeface="Trebuchet MS" panose="020B0603020202020204" pitchFamily="34" charset="0"/>
              </a:rPr>
              <a:t>Machine Translation</a:t>
            </a:r>
          </a:p>
          <a:p>
            <a:pPr algn="ctr"/>
            <a:r>
              <a:rPr lang="en-US" altLang="ko-KR" b="1" dirty="0">
                <a:latin typeface="Trebuchet MS" panose="020B0603020202020204" pitchFamily="34" charset="0"/>
              </a:rPr>
              <a:t>(seq of words </a:t>
            </a:r>
            <a:r>
              <a:rPr lang="en-US" altLang="ko-KR" b="1" dirty="0">
                <a:latin typeface="Trebuchet MS" panose="020B0603020202020204" pitchFamily="34" charset="0"/>
                <a:sym typeface="Wingdings" panose="05000000000000000000" pitchFamily="2" charset="2"/>
              </a:rPr>
              <a:t> seq of words)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BC903055-CBC0-4973-82B7-E8E8A4D35563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6683234" y="4799514"/>
            <a:ext cx="256157" cy="515668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C00FF95-E633-4F79-9FD1-2DBC36281D89}"/>
              </a:ext>
            </a:extLst>
          </p:cNvPr>
          <p:cNvSpPr txBox="1"/>
          <p:nvPr/>
        </p:nvSpPr>
        <p:spPr>
          <a:xfrm>
            <a:off x="5692782" y="5422903"/>
            <a:ext cx="3171061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b="1" dirty="0">
                <a:latin typeface="Trebuchet MS" panose="020B0603020202020204" pitchFamily="34" charset="0"/>
              </a:rPr>
              <a:t>Video Classification on Frame Level</a:t>
            </a:r>
            <a:endParaRPr lang="ko-KR" altLang="en-US" b="1" dirty="0">
              <a:latin typeface="Trebuchet MS" panose="020B0603020202020204" pitchFamily="34" charset="0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AEDFE94F-7658-4A73-A0FF-FFF45285CC58}"/>
              </a:ext>
            </a:extLst>
          </p:cNvPr>
          <p:cNvCxnSpPr>
            <a:cxnSpLocks/>
          </p:cNvCxnSpPr>
          <p:nvPr/>
        </p:nvCxnSpPr>
        <p:spPr>
          <a:xfrm flipV="1">
            <a:off x="8679642" y="4799515"/>
            <a:ext cx="378253" cy="63897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5301521C-8BB7-4D7C-B0AD-FECCF8C431EE}"/>
              </a:ext>
            </a:extLst>
          </p:cNvPr>
          <p:cNvSpPr/>
          <p:nvPr/>
        </p:nvSpPr>
        <p:spPr>
          <a:xfrm>
            <a:off x="0" y="5956756"/>
            <a:ext cx="3239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4"/>
              </a:rPr>
              <a:t>http://cs231n.stanford.edu/slides/2019/cs231n_2019_lecture10.pdf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8132541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10" grpId="0"/>
      <p:bldP spid="10" grpId="1"/>
      <p:bldP spid="13" grpId="0"/>
      <p:bldP spid="13" grpId="1"/>
      <p:bldP spid="16" grpId="0"/>
      <p:bldP spid="16" grpId="1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Application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Image Captioning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해당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Image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를 설명하는 언어로 변환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7D334C0-1162-48C7-AC08-7DB75081C14B}"/>
              </a:ext>
            </a:extLst>
          </p:cNvPr>
          <p:cNvSpPr/>
          <p:nvPr/>
        </p:nvSpPr>
        <p:spPr>
          <a:xfrm>
            <a:off x="0" y="5956756"/>
            <a:ext cx="33249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3"/>
              </a:rPr>
              <a:t>http://cs231n.stanford.edu/slides/2019/cs231n_2019_lecture10.pdf</a:t>
            </a:r>
            <a:endParaRPr lang="ko-KR" altLang="en-US" sz="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72AE553-FD04-447F-86A0-3FCFAB162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1" y="3082643"/>
            <a:ext cx="4661750" cy="246575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F818FAB-0F44-4F19-9E6A-8850A7A5D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439" y="3022331"/>
            <a:ext cx="5254580" cy="258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23704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Application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Image Captioning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with Attention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27D334C0-1162-48C7-AC08-7DB75081C14B}"/>
              </a:ext>
            </a:extLst>
          </p:cNvPr>
          <p:cNvSpPr/>
          <p:nvPr/>
        </p:nvSpPr>
        <p:spPr>
          <a:xfrm>
            <a:off x="0" y="5956756"/>
            <a:ext cx="33249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3"/>
              </a:rPr>
              <a:t>http://cs231n.stanford.edu/slides/2019/cs231n_2019_lecture10.pdf</a:t>
            </a:r>
            <a:endParaRPr lang="ko-KR" altLang="en-US" sz="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8D332F4-3EAA-4BBD-8161-43FEDD173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1" y="3313701"/>
            <a:ext cx="4584369" cy="20014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F620FFB6-1525-4C5D-AD05-087AE34BCE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413" y="2679471"/>
            <a:ext cx="5149037" cy="11373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E3D848F-3DD0-4908-B296-9FFCD091EE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5869" y="3892396"/>
            <a:ext cx="4048124" cy="176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4752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Application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Visual Question Answering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81020CB-A1D6-4A15-A611-6F453E358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595" y="2552257"/>
            <a:ext cx="8057610" cy="310702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C70F32A-BAA4-4C70-AE3A-C56E763CB45C}"/>
              </a:ext>
            </a:extLst>
          </p:cNvPr>
          <p:cNvSpPr/>
          <p:nvPr/>
        </p:nvSpPr>
        <p:spPr>
          <a:xfrm>
            <a:off x="0" y="5956756"/>
            <a:ext cx="33249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4"/>
              </a:rPr>
              <a:t>http://cs231n.stanford.edu/slides/2019/cs231n_2019_lecture10.pdf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321652728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Application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Visual Question Answering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RNNs with Attention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C70F32A-BAA4-4C70-AE3A-C56E763CB45C}"/>
              </a:ext>
            </a:extLst>
          </p:cNvPr>
          <p:cNvSpPr/>
          <p:nvPr/>
        </p:nvSpPr>
        <p:spPr>
          <a:xfrm>
            <a:off x="0" y="5956756"/>
            <a:ext cx="33249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3"/>
              </a:rPr>
              <a:t>http://cs231n.stanford.edu/slides/2019/cs231n_2019_lecture10.pdf</a:t>
            </a:r>
            <a:endParaRPr lang="ko-KR" altLang="en-US" sz="8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BAFA8EA-68EE-40C6-8F20-722A1627AB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3425" y="2746110"/>
            <a:ext cx="6065950" cy="299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6059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Application (Extra)</a:t>
            </a:r>
          </a:p>
          <a:p>
            <a:pPr marL="914395" lvl="1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Transformer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In NLP, Input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을 더 이상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sequential</a:t>
            </a:r>
            <a:r>
              <a:rPr lang="ko-KR" altLang="en-US" sz="1800" dirty="0">
                <a:solidFill>
                  <a:schemeClr val="dk2"/>
                </a:solidFill>
                <a:latin typeface="Trebuchet MS" panose="020B0603020202020204" pitchFamily="34" charset="0"/>
              </a:rPr>
              <a:t>로 처리 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X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800" b="1" dirty="0">
                <a:solidFill>
                  <a:schemeClr val="dk2"/>
                </a:solidFill>
                <a:latin typeface="Trebuchet MS" panose="020B0603020202020204" pitchFamily="34" charset="0"/>
              </a:rPr>
              <a:t>Attention mechanism</a:t>
            </a:r>
          </a:p>
          <a:p>
            <a:pPr marL="1431914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>
                  <a:lumMod val="75000"/>
                </a:schemeClr>
              </a:buClr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e.g.</a:t>
            </a:r>
          </a:p>
          <a:p>
            <a:pPr marL="1889110" lvl="3" indent="-342900" algn="l">
              <a:lnSpc>
                <a:spcPct val="150000"/>
              </a:lnSpc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100000"/>
              <a:buFontTx/>
              <a:buChar char="-"/>
            </a:pP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BERT (J. Devlin et al., NAACL 2019.)</a:t>
            </a:r>
          </a:p>
          <a:p>
            <a:pPr marL="1889110" lvl="3" indent="-342900" algn="l">
              <a:lnSpc>
                <a:spcPct val="150000"/>
              </a:lnSpc>
              <a:spcBef>
                <a:spcPts val="0"/>
              </a:spcBef>
              <a:buClr>
                <a:schemeClr val="bg1">
                  <a:lumMod val="75000"/>
                </a:schemeClr>
              </a:buClr>
              <a:buSzPct val="100000"/>
              <a:buFontTx/>
              <a:buChar char="-"/>
            </a:pPr>
            <a:r>
              <a:rPr lang="en-US" altLang="ko-KR" sz="1800" dirty="0" err="1">
                <a:solidFill>
                  <a:schemeClr val="dk2"/>
                </a:solidFill>
                <a:latin typeface="Trebuchet MS" panose="020B0603020202020204" pitchFamily="34" charset="0"/>
              </a:rPr>
              <a:t>OpenAI</a:t>
            </a:r>
            <a:r>
              <a:rPr lang="en-US" altLang="ko-KR" sz="1800" dirty="0">
                <a:solidFill>
                  <a:schemeClr val="dk2"/>
                </a:solidFill>
                <a:latin typeface="Trebuchet MS" panose="020B0603020202020204" pitchFamily="34" charset="0"/>
              </a:rPr>
              <a:t> GPT-2 (A. Radford et al., 2019.)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3C70F32A-BAA4-4C70-AE3A-C56E763CB45C}"/>
              </a:ext>
            </a:extLst>
          </p:cNvPr>
          <p:cNvSpPr/>
          <p:nvPr/>
        </p:nvSpPr>
        <p:spPr>
          <a:xfrm>
            <a:off x="0" y="5587425"/>
            <a:ext cx="55226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3"/>
              </a:rPr>
              <a:t>http://cs231n.stanford.edu/slides/2019/cs231n_2019_lecture10.pdf</a:t>
            </a:r>
            <a:endParaRPr lang="en-US" altLang="ko-KR" sz="800" dirty="0"/>
          </a:p>
          <a:p>
            <a:r>
              <a:rPr lang="en-US" altLang="ko-KR" sz="800" dirty="0"/>
              <a:t>Attention is all you need : </a:t>
            </a:r>
            <a:r>
              <a:rPr lang="en-US" altLang="ko-KR" sz="800" dirty="0">
                <a:hlinkClick r:id="rId4"/>
              </a:rPr>
              <a:t>https://arxiv.org/pdf/1706.03762.pdf</a:t>
            </a:r>
            <a:endParaRPr lang="en-US" altLang="ko-KR" sz="800" dirty="0"/>
          </a:p>
          <a:p>
            <a:r>
              <a:rPr lang="en-US" altLang="ko-KR" sz="800" dirty="0"/>
              <a:t>BERT : </a:t>
            </a:r>
            <a:r>
              <a:rPr lang="en-US" altLang="ko-KR" sz="800" dirty="0">
                <a:hlinkClick r:id="rId5"/>
              </a:rPr>
              <a:t>https://arxiv.org/pdf/1810.04805.pdf</a:t>
            </a:r>
            <a:endParaRPr lang="en-US" altLang="ko-KR" sz="800" dirty="0"/>
          </a:p>
          <a:p>
            <a:r>
              <a:rPr lang="en-US" altLang="ko-KR" sz="800" dirty="0"/>
              <a:t>GPT-2 : </a:t>
            </a:r>
            <a:r>
              <a:rPr lang="en-US" altLang="ko-KR" sz="800" dirty="0">
                <a:hlinkClick r:id="rId6"/>
              </a:rPr>
              <a:t>https://cdn.openai.com/better-language-models/language_models_are_unsupervised_multitask_learners.pdf</a:t>
            </a:r>
            <a:endParaRPr lang="ko-KR" altLang="en-US" sz="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62B2683E-D480-4F45-85E2-04CCA12DFD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7544" y="1337748"/>
            <a:ext cx="3258354" cy="47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43392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>
            <a:spLocks noGrp="1"/>
          </p:cNvSpPr>
          <p:nvPr>
            <p:ph type="title"/>
          </p:nvPr>
        </p:nvSpPr>
        <p:spPr>
          <a:xfrm>
            <a:off x="4684582" y="633524"/>
            <a:ext cx="5922115" cy="618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</a:pPr>
            <a:r>
              <a:rPr lang="en-US" sz="36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DEEP LEARNING INSTITUTE</a:t>
            </a:r>
            <a:endParaRPr/>
          </a:p>
        </p:txBody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4684583" y="1544595"/>
            <a:ext cx="5905831" cy="4252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2400" b="0" i="0" u="none" strike="noStrike" cap="none" dirty="0">
                <a:solidFill>
                  <a:schemeClr val="lt2"/>
                </a:solidFill>
                <a:latin typeface="Trebuchet MS" panose="020B0603020202020204" pitchFamily="34" charset="0"/>
                <a:sym typeface="Trebuchet MS"/>
              </a:rPr>
              <a:t>DLI Mission</a:t>
            </a:r>
            <a:endParaRPr dirty="0">
              <a:latin typeface="Trebuchet MS" panose="020B0603020202020204" pitchFamily="34" charset="0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endParaRPr sz="2400" b="0" i="0" u="none" strike="noStrike" cap="none" dirty="0">
              <a:solidFill>
                <a:schemeClr val="lt2"/>
              </a:solidFill>
              <a:latin typeface="Trebuchet MS" panose="020B0603020202020204" pitchFamily="34" charset="0"/>
              <a:sym typeface="Trebuchet M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Helping people solve challenging problems using AI and deep learning.</a:t>
            </a:r>
            <a:endParaRPr dirty="0">
              <a:latin typeface="Trebuchet MS" panose="020B060302020202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Developers, data scientists and engineers</a:t>
            </a:r>
            <a:endParaRPr dirty="0">
              <a:latin typeface="Trebuchet MS" panose="020B060302020202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Self-driving cars, healthcare and robotics</a:t>
            </a:r>
            <a:endParaRPr dirty="0">
              <a:latin typeface="Trebuchet MS" panose="020B0603020202020204" pitchFamily="34" charset="0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Trebuchet MS" panose="020B0603020202020204" pitchFamily="34" charset="0"/>
                <a:sym typeface="Trebuchet MS"/>
              </a:rPr>
              <a:t>Training, optimizing, and deploying deep neural networks</a:t>
            </a:r>
            <a:endParaRPr dirty="0">
              <a:latin typeface="Trebuchet MS" panose="020B0603020202020204" pitchFamily="34" charset="0"/>
            </a:endParaRPr>
          </a:p>
        </p:txBody>
      </p:sp>
      <p:pic>
        <p:nvPicPr>
          <p:cNvPr id="482" name="Shape 4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716" y="0"/>
            <a:ext cx="4391040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Reference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7"/>
            <a:ext cx="9948672" cy="432377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3"/>
              </a:rPr>
              <a:t>http://cs231n.stanford.edu/slides/2019/cs231n_2019_lecture10.pdf</a:t>
            </a:r>
            <a:endParaRPr lang="ko-KR" altLang="en-US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4"/>
              </a:rPr>
              <a:t>https://ratsgo.github.io/natural%20language%20processing/2017/03/09/rnnlstm/</a:t>
            </a:r>
            <a:endParaRPr lang="ko-KR" altLang="en-US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>
                <a:hlinkClick r:id="rId5"/>
              </a:rPr>
              <a:t>https://excelsior-cjh.tistory.com/185</a:t>
            </a:r>
            <a:endParaRPr lang="en-US" altLang="ko-KR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/>
              <a:t>Attention is all you need : </a:t>
            </a:r>
            <a:r>
              <a:rPr lang="en-US" altLang="ko-KR" sz="1000" dirty="0">
                <a:hlinkClick r:id="rId6"/>
              </a:rPr>
              <a:t>https://arxiv.org/pdf/1706.03762.pdf</a:t>
            </a:r>
            <a:endParaRPr lang="en-US" altLang="ko-KR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/>
              <a:t>BERT : </a:t>
            </a:r>
            <a:r>
              <a:rPr lang="en-US" altLang="ko-KR" sz="1000" dirty="0">
                <a:hlinkClick r:id="rId7"/>
              </a:rPr>
              <a:t>https://arxiv.org/pdf/1810.04805.pdf</a:t>
            </a:r>
            <a:endParaRPr lang="en-US" altLang="ko-KR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1000" dirty="0"/>
              <a:t>GPT-2 : </a:t>
            </a:r>
            <a:r>
              <a:rPr lang="en-US" altLang="ko-KR" sz="1000" dirty="0">
                <a:hlinkClick r:id="rId8"/>
              </a:rPr>
              <a:t>https://cdn.openai.com/better-language-models/language_models_are_unsupervised_multitask_learners.pdf</a:t>
            </a:r>
            <a:endParaRPr lang="ko-KR" altLang="en-US" sz="1000" dirty="0"/>
          </a:p>
          <a:p>
            <a:pPr marL="171450" indent="-171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71053730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/>
          <p:nvPr/>
        </p:nvSpPr>
        <p:spPr>
          <a:xfrm>
            <a:off x="0" y="0"/>
            <a:ext cx="4388885" cy="6172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 panose="020B0603020202020204" pitchFamily="34" charset="0"/>
              <a:sym typeface="Arial"/>
            </a:endParaRPr>
          </a:p>
        </p:txBody>
      </p:sp>
      <p:sp>
        <p:nvSpPr>
          <p:cNvPr id="489" name="Shape 489"/>
          <p:cNvSpPr txBox="1"/>
          <p:nvPr/>
        </p:nvSpPr>
        <p:spPr>
          <a:xfrm>
            <a:off x="0" y="2790633"/>
            <a:ext cx="4388885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</a:pPr>
            <a:r>
              <a:rPr lang="en-US" sz="4400" b="1" i="0" u="none" strike="noStrike" cap="none" dirty="0">
                <a:solidFill>
                  <a:schemeClr val="bg1"/>
                </a:solidFill>
                <a:latin typeface="Trebuchet MS" panose="020B0603020202020204" pitchFamily="34" charset="0"/>
                <a:sym typeface="Arial"/>
              </a:rPr>
              <a:t>TOPICS</a:t>
            </a:r>
            <a:endParaRPr sz="1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90" name="Shape 490"/>
          <p:cNvSpPr txBox="1"/>
          <p:nvPr/>
        </p:nvSpPr>
        <p:spPr>
          <a:xfrm>
            <a:off x="4896464" y="870109"/>
            <a:ext cx="5751870" cy="44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>
              <a:lnSpc>
                <a:spcPct val="90000"/>
              </a:lnSpc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Week 1 Review</a:t>
            </a:r>
            <a:endParaRPr lang="en-US" altLang="ko-KR" sz="2000" dirty="0">
              <a:latin typeface="Trebuchet MS" panose="020B0603020202020204" pitchFamily="34" charset="0"/>
            </a:endParaRPr>
          </a:p>
          <a:p>
            <a:pPr marL="342900" lvl="0" indent="-342900">
              <a:lnSpc>
                <a:spcPct val="90000"/>
              </a:lnSpc>
              <a:spcBef>
                <a:spcPts val="1800"/>
              </a:spcBef>
              <a:buClr>
                <a:schemeClr val="dk2"/>
              </a:buClr>
              <a:buSzPts val="2000"/>
              <a:buFont typeface="Arial"/>
              <a:buChar char="•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Recurrent Neural Network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840120" y="2786019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sz="3600" b="1" i="0" u="none" strike="noStrike" cap="none" dirty="0">
                <a:solidFill>
                  <a:schemeClr val="lt1"/>
                </a:solidFill>
                <a:latin typeface="Trebuchet MS" panose="020B0603020202020204" pitchFamily="34" charset="0"/>
                <a:sym typeface="Trebuchet MS"/>
              </a:rPr>
              <a:t>WEEK 1 REVIEW</a:t>
            </a:r>
            <a:endParaRPr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512064" y="122663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ko-KR" sz="4800" b="1" dirty="0">
                <a:solidFill>
                  <a:schemeClr val="dk2"/>
                </a:solidFill>
                <a:latin typeface="Trebuchet MS" panose="020B0603020202020204" pitchFamily="34" charset="0"/>
              </a:rPr>
              <a:t>What’s the problem in Week 1?</a:t>
            </a:r>
          </a:p>
        </p:txBody>
      </p:sp>
    </p:spTree>
    <p:extLst>
      <p:ext uri="{BB962C8B-B14F-4D97-AF65-F5344CB8AC3E}">
        <p14:creationId xmlns:p14="http://schemas.microsoft.com/office/powerpoint/2010/main" val="2582445592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title" idx="4294967295"/>
          </p:nvPr>
        </p:nvSpPr>
        <p:spPr>
          <a:xfrm>
            <a:off x="840120" y="2786019"/>
            <a:ext cx="9292561" cy="60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-US" sz="3600" dirty="0">
                <a:solidFill>
                  <a:schemeClr val="lt1"/>
                </a:solidFill>
                <a:latin typeface="Trebuchet MS" panose="020B0603020202020204" pitchFamily="34" charset="0"/>
              </a:rPr>
              <a:t>RECURRENT NEURAL NETWORK (RNN)</a:t>
            </a:r>
            <a:endParaRPr sz="3600" dirty="0"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267625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Architecture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08F094C-B2DB-47A9-A4A5-0E534B06D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11" y="2555884"/>
            <a:ext cx="7136178" cy="284945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38F66BA-FBA4-4406-90CF-08401EBFE933}"/>
              </a:ext>
            </a:extLst>
          </p:cNvPr>
          <p:cNvSpPr/>
          <p:nvPr/>
        </p:nvSpPr>
        <p:spPr>
          <a:xfrm>
            <a:off x="0" y="5956756"/>
            <a:ext cx="3239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4"/>
              </a:rPr>
              <a:t>http://cs231n.stanford.edu/slides/2019/cs231n_2019_lecture10.pdf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88927076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Architecture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38F66BA-FBA4-4406-90CF-08401EBFE933}"/>
              </a:ext>
            </a:extLst>
          </p:cNvPr>
          <p:cNvSpPr/>
          <p:nvPr/>
        </p:nvSpPr>
        <p:spPr>
          <a:xfrm>
            <a:off x="0" y="5956756"/>
            <a:ext cx="3239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hlinkClick r:id="rId3"/>
              </a:rPr>
              <a:t>http://cs231n.stanford.edu/slides/2019/cs231n_2019_lecture10.pdf</a:t>
            </a:r>
            <a:endParaRPr lang="ko-KR" altLang="en-US" sz="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902BF56-77FB-4416-8F48-8E3678DA8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451" y="2284329"/>
            <a:ext cx="7559898" cy="337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8035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>
            <a:spLocks noGrp="1"/>
          </p:cNvSpPr>
          <p:nvPr>
            <p:ph type="title"/>
          </p:nvPr>
        </p:nvSpPr>
        <p:spPr>
          <a:xfrm>
            <a:off x="498348" y="661226"/>
            <a:ext cx="9976103" cy="59093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/>
          <a:p>
            <a:pPr>
              <a:buSzPct val="25000"/>
            </a:pPr>
            <a:r>
              <a:rPr lang="en-US" dirty="0">
                <a:latin typeface="Trebuchet MS" panose="020B0603020202020204" pitchFamily="34" charset="0"/>
              </a:rPr>
              <a:t>RECURRENT NEURAL NETWORK (RNN)</a:t>
            </a:r>
          </a:p>
        </p:txBody>
      </p:sp>
      <p:sp>
        <p:nvSpPr>
          <p:cNvPr id="268" name="Shape 268"/>
          <p:cNvSpPr txBox="1">
            <a:spLocks noGrp="1"/>
          </p:cNvSpPr>
          <p:nvPr>
            <p:ph type="body" idx="2"/>
          </p:nvPr>
        </p:nvSpPr>
        <p:spPr>
          <a:xfrm>
            <a:off x="498347" y="1596258"/>
            <a:ext cx="9948672" cy="371892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/>
          <a:p>
            <a:pPr marL="342900" indent="-342900" algn="l">
              <a:spcBef>
                <a:spcPts val="0"/>
              </a:spcBef>
              <a:spcAft>
                <a:spcPts val="0"/>
              </a:spcAft>
              <a:buSzPct val="100000"/>
              <a:buFontTx/>
              <a:buChar char="-"/>
            </a:pPr>
            <a:r>
              <a:rPr lang="en-US" altLang="ko-KR" sz="2000" dirty="0">
                <a:solidFill>
                  <a:schemeClr val="dk2"/>
                </a:solidFill>
                <a:latin typeface="Trebuchet MS" panose="020B0603020202020204" pitchFamily="34" charset="0"/>
              </a:rPr>
              <a:t>Architecture</a:t>
            </a:r>
            <a:endParaRPr lang="en-US" altLang="ko-KR" sz="1800" dirty="0">
              <a:solidFill>
                <a:schemeClr val="dk2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24" name="Table 11">
            <a:extLst>
              <a:ext uri="{FF2B5EF4-FFF2-40B4-BE49-F238E27FC236}">
                <a16:creationId xmlns:a16="http://schemas.microsoft.com/office/drawing/2014/main" xmlns="" id="{763C66D1-1CFC-41C8-B22A-B81A5C375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358753"/>
              </p:ext>
            </p:extLst>
          </p:nvPr>
        </p:nvGraphicFramePr>
        <p:xfrm>
          <a:off x="1309455" y="2106866"/>
          <a:ext cx="8353891" cy="7367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038691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401519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the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cat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park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play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swing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grass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sitting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  <a:latin typeface="Trebuchet MS" panose="020B0603020202020204" pitchFamily="34" charset="0"/>
                        </a:rPr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5" name="Rectangle 14">
            <a:extLst>
              <a:ext uri="{FF2B5EF4-FFF2-40B4-BE49-F238E27FC236}">
                <a16:creationId xmlns:a16="http://schemas.microsoft.com/office/drawing/2014/main" xmlns="" id="{7C4F3486-3B95-42F0-8BAC-4E5304E075A6}"/>
              </a:ext>
            </a:extLst>
          </p:cNvPr>
          <p:cNvSpPr/>
          <p:nvPr/>
        </p:nvSpPr>
        <p:spPr>
          <a:xfrm>
            <a:off x="1342912" y="3788691"/>
            <a:ext cx="809625" cy="94297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cxnSp>
        <p:nvCxnSpPr>
          <p:cNvPr id="26" name="Straight Arrow Connector 15">
            <a:extLst>
              <a:ext uri="{FF2B5EF4-FFF2-40B4-BE49-F238E27FC236}">
                <a16:creationId xmlns:a16="http://schemas.microsoft.com/office/drawing/2014/main" xmlns="" id="{A6DD6159-FCE2-416C-ABA5-8F91008D289B}"/>
              </a:ext>
            </a:extLst>
          </p:cNvPr>
          <p:cNvCxnSpPr/>
          <p:nvPr/>
        </p:nvCxnSpPr>
        <p:spPr>
          <a:xfrm flipH="1">
            <a:off x="1747724" y="4745117"/>
            <a:ext cx="1" cy="500063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16">
            <a:extLst>
              <a:ext uri="{FF2B5EF4-FFF2-40B4-BE49-F238E27FC236}">
                <a16:creationId xmlns:a16="http://schemas.microsoft.com/office/drawing/2014/main" xmlns="" id="{32C7620C-17F9-4EF5-8B22-A8137DF94837}"/>
              </a:ext>
            </a:extLst>
          </p:cNvPr>
          <p:cNvSpPr/>
          <p:nvPr/>
        </p:nvSpPr>
        <p:spPr>
          <a:xfrm>
            <a:off x="2761021" y="3788691"/>
            <a:ext cx="809625" cy="94297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cxnSp>
        <p:nvCxnSpPr>
          <p:cNvPr id="28" name="Straight Arrow Connector 17">
            <a:extLst>
              <a:ext uri="{FF2B5EF4-FFF2-40B4-BE49-F238E27FC236}">
                <a16:creationId xmlns:a16="http://schemas.microsoft.com/office/drawing/2014/main" xmlns="" id="{70C4E7B9-8ACB-4785-B293-2A38961AA81A}"/>
              </a:ext>
            </a:extLst>
          </p:cNvPr>
          <p:cNvCxnSpPr/>
          <p:nvPr/>
        </p:nvCxnSpPr>
        <p:spPr>
          <a:xfrm flipH="1">
            <a:off x="3165833" y="4745112"/>
            <a:ext cx="1" cy="500063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8">
            <a:extLst>
              <a:ext uri="{FF2B5EF4-FFF2-40B4-BE49-F238E27FC236}">
                <a16:creationId xmlns:a16="http://schemas.microsoft.com/office/drawing/2014/main" xmlns="" id="{E67EA15D-F7BA-4EB1-A69B-7D40CDAB70D5}"/>
              </a:ext>
            </a:extLst>
          </p:cNvPr>
          <p:cNvSpPr/>
          <p:nvPr/>
        </p:nvSpPr>
        <p:spPr>
          <a:xfrm>
            <a:off x="4221926" y="3788691"/>
            <a:ext cx="809625" cy="942975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cxnSp>
        <p:nvCxnSpPr>
          <p:cNvPr id="30" name="Straight Arrow Connector 19">
            <a:extLst>
              <a:ext uri="{FF2B5EF4-FFF2-40B4-BE49-F238E27FC236}">
                <a16:creationId xmlns:a16="http://schemas.microsoft.com/office/drawing/2014/main" xmlns="" id="{2083CAD3-43BA-476C-AC7E-0D6A40995A42}"/>
              </a:ext>
            </a:extLst>
          </p:cNvPr>
          <p:cNvCxnSpPr>
            <a:cxnSpLocks/>
          </p:cNvCxnSpPr>
          <p:nvPr/>
        </p:nvCxnSpPr>
        <p:spPr>
          <a:xfrm>
            <a:off x="4631047" y="4718214"/>
            <a:ext cx="0" cy="525116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20">
            <a:extLst>
              <a:ext uri="{FF2B5EF4-FFF2-40B4-BE49-F238E27FC236}">
                <a16:creationId xmlns:a16="http://schemas.microsoft.com/office/drawing/2014/main" xmlns="" id="{FF49E678-B0C5-4E2D-A91A-02ACA1D6832F}"/>
              </a:ext>
            </a:extLst>
          </p:cNvPr>
          <p:cNvCxnSpPr/>
          <p:nvPr/>
        </p:nvCxnSpPr>
        <p:spPr>
          <a:xfrm flipV="1">
            <a:off x="2145256" y="4260176"/>
            <a:ext cx="615765" cy="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1">
            <a:extLst>
              <a:ext uri="{FF2B5EF4-FFF2-40B4-BE49-F238E27FC236}">
                <a16:creationId xmlns:a16="http://schemas.microsoft.com/office/drawing/2014/main" xmlns="" id="{AB27750C-687E-48A0-95DC-E7542A35768F}"/>
              </a:ext>
            </a:extLst>
          </p:cNvPr>
          <p:cNvCxnSpPr/>
          <p:nvPr/>
        </p:nvCxnSpPr>
        <p:spPr>
          <a:xfrm flipV="1">
            <a:off x="3593060" y="4260176"/>
            <a:ext cx="615765" cy="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2ABB85E-6F04-497D-B367-263A23A39281}"/>
              </a:ext>
            </a:extLst>
          </p:cNvPr>
          <p:cNvSpPr txBox="1"/>
          <p:nvPr/>
        </p:nvSpPr>
        <p:spPr>
          <a:xfrm>
            <a:off x="1747358" y="2941124"/>
            <a:ext cx="768159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x(t-1)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E9850A6-49B0-4251-88A1-D3B48A034FA1}"/>
              </a:ext>
            </a:extLst>
          </p:cNvPr>
          <p:cNvSpPr txBox="1"/>
          <p:nvPr/>
        </p:nvSpPr>
        <p:spPr>
          <a:xfrm>
            <a:off x="3201771" y="5208031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o(t)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433292C-651B-4153-B5DD-4BDB5E0C9154}"/>
              </a:ext>
            </a:extLst>
          </p:cNvPr>
          <p:cNvSpPr txBox="1"/>
          <p:nvPr/>
        </p:nvSpPr>
        <p:spPr>
          <a:xfrm>
            <a:off x="1743350" y="5208031"/>
            <a:ext cx="776175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o(t-1)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2D1163C5-5C79-4E57-90D5-BF58C5205C48}"/>
              </a:ext>
            </a:extLst>
          </p:cNvPr>
          <p:cNvSpPr txBox="1"/>
          <p:nvPr/>
        </p:nvSpPr>
        <p:spPr>
          <a:xfrm>
            <a:off x="4574123" y="5208031"/>
            <a:ext cx="8130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o(t+1)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B238CD77-B55A-4CF2-87E3-3ACA63B4267B}"/>
              </a:ext>
            </a:extLst>
          </p:cNvPr>
          <p:cNvSpPr txBox="1"/>
          <p:nvPr/>
        </p:nvSpPr>
        <p:spPr>
          <a:xfrm>
            <a:off x="2155119" y="3904287"/>
            <a:ext cx="3898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170224D9-3EDA-4CE2-9851-978B0C282C62}"/>
              </a:ext>
            </a:extLst>
          </p:cNvPr>
          <p:cNvSpPr txBox="1"/>
          <p:nvPr/>
        </p:nvSpPr>
        <p:spPr>
          <a:xfrm>
            <a:off x="3624155" y="3904287"/>
            <a:ext cx="3898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W</a:t>
            </a:r>
          </a:p>
        </p:txBody>
      </p:sp>
      <p:cxnSp>
        <p:nvCxnSpPr>
          <p:cNvPr id="39" name="Straight Arrow Connector 29">
            <a:extLst>
              <a:ext uri="{FF2B5EF4-FFF2-40B4-BE49-F238E27FC236}">
                <a16:creationId xmlns:a16="http://schemas.microsoft.com/office/drawing/2014/main" xmlns="" id="{58A52E96-A34A-4FE1-A2E9-1AB220110882}"/>
              </a:ext>
            </a:extLst>
          </p:cNvPr>
          <p:cNvCxnSpPr/>
          <p:nvPr/>
        </p:nvCxnSpPr>
        <p:spPr>
          <a:xfrm flipV="1">
            <a:off x="5050031" y="4260176"/>
            <a:ext cx="615765" cy="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0">
            <a:extLst>
              <a:ext uri="{FF2B5EF4-FFF2-40B4-BE49-F238E27FC236}">
                <a16:creationId xmlns:a16="http://schemas.microsoft.com/office/drawing/2014/main" xmlns="" id="{D305AA2E-EDD5-4264-85E5-A913BC3C9114}"/>
              </a:ext>
            </a:extLst>
          </p:cNvPr>
          <p:cNvCxnSpPr/>
          <p:nvPr/>
        </p:nvCxnSpPr>
        <p:spPr>
          <a:xfrm flipV="1">
            <a:off x="704318" y="4260176"/>
            <a:ext cx="615765" cy="5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1">
            <a:extLst>
              <a:ext uri="{FF2B5EF4-FFF2-40B4-BE49-F238E27FC236}">
                <a16:creationId xmlns:a16="http://schemas.microsoft.com/office/drawing/2014/main" xmlns="" id="{C24CA5C6-E713-4DEB-9812-CCBD376D0EC9}"/>
              </a:ext>
            </a:extLst>
          </p:cNvPr>
          <p:cNvCxnSpPr/>
          <p:nvPr/>
        </p:nvCxnSpPr>
        <p:spPr>
          <a:xfrm flipH="1">
            <a:off x="1747724" y="3275176"/>
            <a:ext cx="1" cy="500063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32">
            <a:extLst>
              <a:ext uri="{FF2B5EF4-FFF2-40B4-BE49-F238E27FC236}">
                <a16:creationId xmlns:a16="http://schemas.microsoft.com/office/drawing/2014/main" xmlns="" id="{47ADD89A-444D-4160-BF3E-A5DDE789DC96}"/>
              </a:ext>
            </a:extLst>
          </p:cNvPr>
          <p:cNvCxnSpPr/>
          <p:nvPr/>
        </p:nvCxnSpPr>
        <p:spPr>
          <a:xfrm flipH="1">
            <a:off x="3164551" y="3317127"/>
            <a:ext cx="2565" cy="470417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3">
            <a:extLst>
              <a:ext uri="{FF2B5EF4-FFF2-40B4-BE49-F238E27FC236}">
                <a16:creationId xmlns:a16="http://schemas.microsoft.com/office/drawing/2014/main" xmlns="" id="{01796A84-D2ED-4AB2-877E-3A452CA7EEEA}"/>
              </a:ext>
            </a:extLst>
          </p:cNvPr>
          <p:cNvCxnSpPr/>
          <p:nvPr/>
        </p:nvCxnSpPr>
        <p:spPr>
          <a:xfrm flipH="1">
            <a:off x="4625456" y="3293955"/>
            <a:ext cx="2565" cy="470417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C5D6DE84-1735-472D-906C-5A5858F1ACAF}"/>
              </a:ext>
            </a:extLst>
          </p:cNvPr>
          <p:cNvSpPr txBox="1"/>
          <p:nvPr/>
        </p:nvSpPr>
        <p:spPr>
          <a:xfrm>
            <a:off x="5091428" y="3851147"/>
            <a:ext cx="38985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W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C1E7B9BA-FFED-4F6C-9B92-3FAE9AB9F445}"/>
              </a:ext>
            </a:extLst>
          </p:cNvPr>
          <p:cNvSpPr txBox="1"/>
          <p:nvPr/>
        </p:nvSpPr>
        <p:spPr>
          <a:xfrm>
            <a:off x="3205778" y="2941124"/>
            <a:ext cx="561372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x(t)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9D5580B0-8460-4E9B-A241-B19F6433FE9B}"/>
              </a:ext>
            </a:extLst>
          </p:cNvPr>
          <p:cNvSpPr txBox="1"/>
          <p:nvPr/>
        </p:nvSpPr>
        <p:spPr>
          <a:xfrm>
            <a:off x="4578130" y="2941124"/>
            <a:ext cx="805029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x(t+1)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96C07CC-B044-491E-B865-84F54BEF61DB}"/>
              </a:ext>
            </a:extLst>
          </p:cNvPr>
          <p:cNvSpPr txBox="1"/>
          <p:nvPr/>
        </p:nvSpPr>
        <p:spPr>
          <a:xfrm>
            <a:off x="1758244" y="4752040"/>
            <a:ext cx="3209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V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AFAC6CA6-31A4-4640-9F89-E575290F29E7}"/>
              </a:ext>
            </a:extLst>
          </p:cNvPr>
          <p:cNvSpPr txBox="1"/>
          <p:nvPr/>
        </p:nvSpPr>
        <p:spPr>
          <a:xfrm>
            <a:off x="3174800" y="4741775"/>
            <a:ext cx="3209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V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3D92C72C-CB83-4578-8B43-B6B7CDED8417}"/>
              </a:ext>
            </a:extLst>
          </p:cNvPr>
          <p:cNvSpPr txBox="1"/>
          <p:nvPr/>
        </p:nvSpPr>
        <p:spPr>
          <a:xfrm>
            <a:off x="4643350" y="4705240"/>
            <a:ext cx="32092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V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467960F6-B8C5-416E-BD79-C5E6BCC74A31}"/>
              </a:ext>
            </a:extLst>
          </p:cNvPr>
          <p:cNvSpPr txBox="1"/>
          <p:nvPr/>
        </p:nvSpPr>
        <p:spPr>
          <a:xfrm>
            <a:off x="1756995" y="3423533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U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48A7E31-78FD-4435-9208-F2F8ED130502}"/>
              </a:ext>
            </a:extLst>
          </p:cNvPr>
          <p:cNvSpPr txBox="1"/>
          <p:nvPr/>
        </p:nvSpPr>
        <p:spPr>
          <a:xfrm>
            <a:off x="3180641" y="3443971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U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5DE2073F-24CE-4940-A777-7AA0F23CD753}"/>
              </a:ext>
            </a:extLst>
          </p:cNvPr>
          <p:cNvSpPr txBox="1"/>
          <p:nvPr/>
        </p:nvSpPr>
        <p:spPr>
          <a:xfrm>
            <a:off x="4630160" y="3443971"/>
            <a:ext cx="33374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U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7A948697-9772-4F47-BBE0-DB8F93FA7A57}"/>
              </a:ext>
            </a:extLst>
          </p:cNvPr>
          <p:cNvSpPr txBox="1"/>
          <p:nvPr/>
        </p:nvSpPr>
        <p:spPr>
          <a:xfrm>
            <a:off x="1374866" y="4075512"/>
            <a:ext cx="745717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s(t-1)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ADA371F6-3A3E-4D56-A6C1-609F4B9CCD85}"/>
              </a:ext>
            </a:extLst>
          </p:cNvPr>
          <p:cNvSpPr txBox="1"/>
          <p:nvPr/>
        </p:nvSpPr>
        <p:spPr>
          <a:xfrm>
            <a:off x="2896368" y="4075512"/>
            <a:ext cx="53893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s(t)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ACB07134-DBF7-4BFC-806A-6FA99EB18CB1}"/>
              </a:ext>
            </a:extLst>
          </p:cNvPr>
          <p:cNvSpPr txBox="1"/>
          <p:nvPr/>
        </p:nvSpPr>
        <p:spPr>
          <a:xfrm>
            <a:off x="4236247" y="4075512"/>
            <a:ext cx="7809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 anchor="ctr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s(t+1)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D060692-3129-47C1-8C4C-E9153709DB73}"/>
              </a:ext>
            </a:extLst>
          </p:cNvPr>
          <p:cNvSpPr txBox="1"/>
          <p:nvPr/>
        </p:nvSpPr>
        <p:spPr>
          <a:xfrm>
            <a:off x="6041756" y="3109102"/>
            <a:ext cx="306846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[ 0 , 4 , 3 , 2 , 1 , 8 ]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A86E83C2-B2DB-4998-B84C-CA4CD033E041}"/>
              </a:ext>
            </a:extLst>
          </p:cNvPr>
          <p:cNvSpPr txBox="1"/>
          <p:nvPr/>
        </p:nvSpPr>
        <p:spPr>
          <a:xfrm>
            <a:off x="6290065" y="3611284"/>
            <a:ext cx="2326406" cy="369332"/>
          </a:xfrm>
          <a:prstGeom prst="rect">
            <a:avLst/>
          </a:prstGeom>
          <a:noFill/>
          <a:ln w="19050">
            <a:solidFill>
              <a:schemeClr val="bg2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A cat is on the grass.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176D7E6-152B-4A75-82D0-DF2F030A681B}"/>
              </a:ext>
            </a:extLst>
          </p:cNvPr>
          <p:cNvSpPr txBox="1"/>
          <p:nvPr/>
        </p:nvSpPr>
        <p:spPr>
          <a:xfrm>
            <a:off x="2191902" y="5680631"/>
            <a:ext cx="285552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 panose="020B0603020202020204" pitchFamily="34" charset="0"/>
                <a:ea typeface="MS PGothic" pitchFamily="34" charset="-128"/>
                <a:cs typeface="+mn-cs"/>
              </a:rPr>
              <a:t>Unrolled Recurrent Layer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51C387B0-F215-4EC5-A79F-A5C5E1C839BD}"/>
              </a:ext>
            </a:extLst>
          </p:cNvPr>
          <p:cNvSpPr txBox="1"/>
          <p:nvPr/>
        </p:nvSpPr>
        <p:spPr>
          <a:xfrm>
            <a:off x="6065791" y="4338265"/>
            <a:ext cx="4184385" cy="133882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800" dirty="0">
                <a:solidFill>
                  <a:schemeClr val="bg2"/>
                </a:solidFill>
                <a:latin typeface="Trebuchet MS" panose="020B0603020202020204" pitchFamily="34" charset="0"/>
              </a:rPr>
              <a:t>RNNs learn by reducing the error between their predicted next word and the actual next word in a corpus. RNNs are structured to "remember" the words that led to their prediction.</a:t>
            </a:r>
          </a:p>
        </p:txBody>
      </p:sp>
    </p:spTree>
    <p:extLst>
      <p:ext uri="{BB962C8B-B14F-4D97-AF65-F5344CB8AC3E}">
        <p14:creationId xmlns:p14="http://schemas.microsoft.com/office/powerpoint/2010/main" val="196885380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2350</TotalTime>
  <Words>739</Words>
  <Application>Microsoft Office PowerPoint</Application>
  <PresentationFormat>Custom</PresentationFormat>
  <Paragraphs>243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MS PGothic</vt:lpstr>
      <vt:lpstr>Noto Sans Symbols</vt:lpstr>
      <vt:lpstr>Arial</vt:lpstr>
      <vt:lpstr>Cambria Math</vt:lpstr>
      <vt:lpstr>Questrial</vt:lpstr>
      <vt:lpstr>Trebuchet MS</vt:lpstr>
      <vt:lpstr>Wingdings</vt:lpstr>
      <vt:lpstr>Title &amp; Bullet</vt:lpstr>
      <vt:lpstr>4_Title &amp; Bullet</vt:lpstr>
      <vt:lpstr>Multiple Data Types (2주차)</vt:lpstr>
      <vt:lpstr>DEEP LEARNING INSTITUTE</vt:lpstr>
      <vt:lpstr>PowerPoint Presentation</vt:lpstr>
      <vt:lpstr>WEEK 1 REVIEW</vt:lpstr>
      <vt:lpstr>PowerPoint Presentation</vt:lpstr>
      <vt:lpstr>RECURRENT NEURAL NETWORK (RNN)</vt:lpstr>
      <vt:lpstr>RECURRENT NEURAL NETWORK (RNN)</vt:lpstr>
      <vt:lpstr>RECURRENT NEURAL NETWORK (RNN)</vt:lpstr>
      <vt:lpstr>RECURRENT NEURAL NETWORK (RNN)</vt:lpstr>
      <vt:lpstr>RECURRENT NEURAL NETWORK (RNN)</vt:lpstr>
      <vt:lpstr>RECURRENT NEURAL NETWORK (RNN)</vt:lpstr>
      <vt:lpstr>RECURRENT NEURAL NETWORK (RNN)</vt:lpstr>
      <vt:lpstr>RECURRENT NEURAL NETWORK (RNN)</vt:lpstr>
      <vt:lpstr>RECURRENT NEURAL NETWORK (RNN)</vt:lpstr>
      <vt:lpstr>RECURRENT NEURAL NETWORK (RNN)</vt:lpstr>
      <vt:lpstr>RECURRENT NEURAL NETWORK (RNN)</vt:lpstr>
      <vt:lpstr>RECURRENT NEURAL NETWORK (RNN)</vt:lpstr>
      <vt:lpstr>RECURRENT NEURAL NETWORK (RNN)</vt:lpstr>
      <vt:lpstr>RECURRENT NEURAL NETWORK (RNN)</vt:lpstr>
      <vt:lpstr>Reference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Classification with DIGITS</dc:title>
  <dc:creator>김영곤</dc:creator>
  <cp:lastModifiedBy>김영곤</cp:lastModifiedBy>
  <cp:revision>26</cp:revision>
  <dcterms:modified xsi:type="dcterms:W3CDTF">2020-02-09T15:14:16Z</dcterms:modified>
</cp:coreProperties>
</file>